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0" r:id="rId15"/>
    <p:sldId id="268" r:id="rId16"/>
    <p:sldId id="269" r:id="rId17"/>
  </p:sldIdLst>
  <p:sldSz cx="18288000" cy="10287000"/>
  <p:notesSz cx="6858000" cy="9144000"/>
  <p:embeddedFontLst>
    <p:embeddedFont>
      <p:font typeface="Lato" charset="0"/>
      <p:regular r:id="rId18"/>
    </p:embeddedFont>
    <p:embeddedFont>
      <p:font typeface="Poppins Bold" pitchFamily="2" charset="0"/>
      <p:bold r:id="rId19"/>
    </p:embeddedFont>
    <p:embeddedFont>
      <p:font typeface="Poppins" pitchFamily="2" charset="0"/>
      <p:regular r:id="rId20"/>
      <p:bold r:id="rId21"/>
      <p:italic r:id="rId22"/>
      <p:boldItalic r:id="rId23"/>
    </p:embeddedFont>
    <p:embeddedFont>
      <p:font typeface="Lexend Deca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Lato Bold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4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9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0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8407" y="478303"/>
            <a:ext cx="9661096" cy="5506825"/>
          </a:xfrm>
          <a:custGeom>
            <a:avLst/>
            <a:gdLst/>
            <a:ahLst/>
            <a:cxnLst/>
            <a:rect l="l" t="t" r="r" b="b"/>
            <a:pathLst>
              <a:path w="9661096" h="5506825">
                <a:moveTo>
                  <a:pt x="0" y="0"/>
                </a:moveTo>
                <a:lnTo>
                  <a:pt x="9661096" y="0"/>
                </a:lnTo>
                <a:lnTo>
                  <a:pt x="9661096" y="5506825"/>
                </a:lnTo>
                <a:lnTo>
                  <a:pt x="0" y="5506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68822" y="8593455"/>
            <a:ext cx="5471418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Submitted to :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 Rizwan Alam</a:t>
            </a:r>
          </a:p>
        </p:txBody>
      </p:sp>
      <p:sp>
        <p:nvSpPr>
          <p:cNvPr id="4" name="Freeform 4"/>
          <p:cNvSpPr/>
          <p:nvPr/>
        </p:nvSpPr>
        <p:spPr>
          <a:xfrm>
            <a:off x="11738549" y="6379409"/>
            <a:ext cx="6009776" cy="3425572"/>
          </a:xfrm>
          <a:custGeom>
            <a:avLst/>
            <a:gdLst/>
            <a:ahLst/>
            <a:cxnLst/>
            <a:rect l="l" t="t" r="r" b="b"/>
            <a:pathLst>
              <a:path w="6009776" h="3425572">
                <a:moveTo>
                  <a:pt x="0" y="0"/>
                </a:moveTo>
                <a:lnTo>
                  <a:pt x="6009775" y="0"/>
                </a:lnTo>
                <a:lnTo>
                  <a:pt x="6009775" y="3425572"/>
                </a:lnTo>
                <a:lnTo>
                  <a:pt x="0" y="342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22848" y="6379409"/>
            <a:ext cx="5857797" cy="3690442"/>
          </a:xfrm>
          <a:custGeom>
            <a:avLst/>
            <a:gdLst/>
            <a:ahLst/>
            <a:cxnLst/>
            <a:rect l="l" t="t" r="r" b="b"/>
            <a:pathLst>
              <a:path w="5857797" h="3690442">
                <a:moveTo>
                  <a:pt x="0" y="0"/>
                </a:moveTo>
                <a:lnTo>
                  <a:pt x="5857797" y="0"/>
                </a:lnTo>
                <a:lnTo>
                  <a:pt x="5857797" y="3690441"/>
                </a:lnTo>
                <a:lnTo>
                  <a:pt x="0" y="3690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45" b="-19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713" y="1057275"/>
            <a:ext cx="6706695" cy="528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84"/>
              </a:lnSpc>
            </a:pPr>
            <a:r>
              <a:rPr lang="en-US" sz="7649" b="1">
                <a:solidFill>
                  <a:srgbClr val="1E0A8A"/>
                </a:solidFill>
                <a:latin typeface="Poppins Bold"/>
                <a:ea typeface="Poppins Bold"/>
                <a:cs typeface="Poppins Bold"/>
                <a:sym typeface="Poppins Bold"/>
              </a:rPr>
              <a:t>AI-Powered Webcam Attendance System</a:t>
            </a:r>
          </a:p>
          <a:p>
            <a:pPr algn="just">
              <a:lnSpc>
                <a:spcPts val="8184"/>
              </a:lnSpc>
            </a:pPr>
            <a:endParaRPr lang="en-US" sz="7649" b="1">
              <a:solidFill>
                <a:srgbClr val="1E0A8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1713" y="9361170"/>
            <a:ext cx="457113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1E0A8A"/>
                </a:solidFill>
                <a:latin typeface="Poppins"/>
                <a:ea typeface="Poppins"/>
                <a:cs typeface="Poppins"/>
                <a:sym typeface="Poppins"/>
              </a:rPr>
              <a:t>Made By: Aashi Arora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1877" y="6128078"/>
            <a:ext cx="8384094" cy="3675578"/>
            <a:chOff x="0" y="0"/>
            <a:chExt cx="1135687" cy="497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687" cy="497884"/>
            </a:xfrm>
            <a:custGeom>
              <a:avLst/>
              <a:gdLst/>
              <a:ahLst/>
              <a:cxnLst/>
              <a:rect l="l" t="t" r="r" b="b"/>
              <a:pathLst>
                <a:path w="1135687" h="497884">
                  <a:moveTo>
                    <a:pt x="27702" y="0"/>
                  </a:moveTo>
                  <a:lnTo>
                    <a:pt x="1107985" y="0"/>
                  </a:lnTo>
                  <a:cubicBezTo>
                    <a:pt x="1123284" y="0"/>
                    <a:pt x="1135687" y="12403"/>
                    <a:pt x="1135687" y="27702"/>
                  </a:cubicBezTo>
                  <a:lnTo>
                    <a:pt x="1135687" y="470182"/>
                  </a:lnTo>
                  <a:cubicBezTo>
                    <a:pt x="1135687" y="477529"/>
                    <a:pt x="1132768" y="484575"/>
                    <a:pt x="1127573" y="489770"/>
                  </a:cubicBezTo>
                  <a:cubicBezTo>
                    <a:pt x="1122378" y="494965"/>
                    <a:pt x="1115332" y="497884"/>
                    <a:pt x="1107985" y="497884"/>
                  </a:cubicBezTo>
                  <a:lnTo>
                    <a:pt x="27702" y="497884"/>
                  </a:lnTo>
                  <a:cubicBezTo>
                    <a:pt x="12403" y="497884"/>
                    <a:pt x="0" y="485481"/>
                    <a:pt x="0" y="470182"/>
                  </a:cubicBezTo>
                  <a:lnTo>
                    <a:pt x="0" y="27702"/>
                  </a:lnTo>
                  <a:cubicBezTo>
                    <a:pt x="0" y="12403"/>
                    <a:pt x="12403" y="0"/>
                    <a:pt x="27702" y="0"/>
                  </a:cubicBezTo>
                  <a:close/>
                </a:path>
              </a:pathLst>
            </a:custGeom>
            <a:blipFill>
              <a:blip r:embed="rId2"/>
              <a:stretch>
                <a:fillRect l="-5406" r="-5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-2107751" y="1365340"/>
            <a:ext cx="10287000" cy="7556320"/>
            <a:chOff x="0" y="0"/>
            <a:chExt cx="2709333" cy="1990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1990142"/>
            </a:xfrm>
            <a:custGeom>
              <a:avLst/>
              <a:gdLst/>
              <a:ahLst/>
              <a:cxnLst/>
              <a:rect l="l" t="t" r="r" b="b"/>
              <a:pathLst>
                <a:path w="2709333" h="1990142">
                  <a:moveTo>
                    <a:pt x="75259" y="0"/>
                  </a:moveTo>
                  <a:lnTo>
                    <a:pt x="2634074" y="0"/>
                  </a:lnTo>
                  <a:cubicBezTo>
                    <a:pt x="2675639" y="0"/>
                    <a:pt x="2709333" y="33695"/>
                    <a:pt x="2709333" y="75259"/>
                  </a:cubicBezTo>
                  <a:lnTo>
                    <a:pt x="2709333" y="1914883"/>
                  </a:lnTo>
                  <a:cubicBezTo>
                    <a:pt x="2709333" y="1956447"/>
                    <a:pt x="2675639" y="1990142"/>
                    <a:pt x="2634074" y="1990142"/>
                  </a:cubicBezTo>
                  <a:lnTo>
                    <a:pt x="75259" y="1990142"/>
                  </a:lnTo>
                  <a:cubicBezTo>
                    <a:pt x="33695" y="1990142"/>
                    <a:pt x="0" y="1956447"/>
                    <a:pt x="0" y="1914883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709333" cy="2056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5573" y="1763128"/>
            <a:ext cx="3449102" cy="3367782"/>
            <a:chOff x="0" y="0"/>
            <a:chExt cx="866862" cy="8464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6862" cy="846446"/>
            </a:xfrm>
            <a:custGeom>
              <a:avLst/>
              <a:gdLst/>
              <a:ahLst/>
              <a:cxnLst/>
              <a:rect l="l" t="t" r="r" b="b"/>
              <a:pathLst>
                <a:path w="866862" h="846446">
                  <a:moveTo>
                    <a:pt x="866862" y="44892"/>
                  </a:moveTo>
                  <a:lnTo>
                    <a:pt x="866862" y="801554"/>
                  </a:lnTo>
                  <a:cubicBezTo>
                    <a:pt x="866862" y="826347"/>
                    <a:pt x="846763" y="846446"/>
                    <a:pt x="821969" y="846446"/>
                  </a:cubicBezTo>
                  <a:lnTo>
                    <a:pt x="44892" y="846446"/>
                  </a:lnTo>
                  <a:cubicBezTo>
                    <a:pt x="32986" y="846446"/>
                    <a:pt x="21568" y="841716"/>
                    <a:pt x="13149" y="833297"/>
                  </a:cubicBezTo>
                  <a:cubicBezTo>
                    <a:pt x="4730" y="824878"/>
                    <a:pt x="0" y="813460"/>
                    <a:pt x="0" y="801554"/>
                  </a:cubicBezTo>
                  <a:lnTo>
                    <a:pt x="0" y="44892"/>
                  </a:lnTo>
                  <a:cubicBezTo>
                    <a:pt x="0" y="32986"/>
                    <a:pt x="4730" y="21568"/>
                    <a:pt x="13149" y="13149"/>
                  </a:cubicBezTo>
                  <a:cubicBezTo>
                    <a:pt x="21568" y="4730"/>
                    <a:pt x="32986" y="0"/>
                    <a:pt x="44892" y="0"/>
                  </a:cubicBezTo>
                  <a:lnTo>
                    <a:pt x="821969" y="0"/>
                  </a:lnTo>
                  <a:cubicBezTo>
                    <a:pt x="833875" y="0"/>
                    <a:pt x="845294" y="4730"/>
                    <a:pt x="853713" y="13149"/>
                  </a:cubicBezTo>
                  <a:cubicBezTo>
                    <a:pt x="862132" y="21568"/>
                    <a:pt x="866862" y="32986"/>
                    <a:pt x="866862" y="44892"/>
                  </a:cubicBezTo>
                  <a:close/>
                </a:path>
              </a:pathLst>
            </a:custGeom>
            <a:solidFill>
              <a:srgbClr val="FFE7C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66862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68806" y="1763128"/>
            <a:ext cx="3461997" cy="3380372"/>
            <a:chOff x="0" y="0"/>
            <a:chExt cx="866862" cy="8464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6862" cy="846446"/>
            </a:xfrm>
            <a:custGeom>
              <a:avLst/>
              <a:gdLst/>
              <a:ahLst/>
              <a:cxnLst/>
              <a:rect l="l" t="t" r="r" b="b"/>
              <a:pathLst>
                <a:path w="866862" h="846446">
                  <a:moveTo>
                    <a:pt x="866862" y="44725"/>
                  </a:moveTo>
                  <a:lnTo>
                    <a:pt x="866862" y="801721"/>
                  </a:lnTo>
                  <a:cubicBezTo>
                    <a:pt x="866862" y="826422"/>
                    <a:pt x="846837" y="846446"/>
                    <a:pt x="822136" y="846446"/>
                  </a:cubicBezTo>
                  <a:lnTo>
                    <a:pt x="44725" y="846446"/>
                  </a:lnTo>
                  <a:cubicBezTo>
                    <a:pt x="32863" y="846446"/>
                    <a:pt x="21487" y="841734"/>
                    <a:pt x="13100" y="833346"/>
                  </a:cubicBezTo>
                  <a:cubicBezTo>
                    <a:pt x="4712" y="824959"/>
                    <a:pt x="0" y="813583"/>
                    <a:pt x="0" y="801721"/>
                  </a:cubicBezTo>
                  <a:lnTo>
                    <a:pt x="0" y="44725"/>
                  </a:lnTo>
                  <a:cubicBezTo>
                    <a:pt x="0" y="32863"/>
                    <a:pt x="4712" y="21487"/>
                    <a:pt x="13100" y="13100"/>
                  </a:cubicBezTo>
                  <a:cubicBezTo>
                    <a:pt x="21487" y="4712"/>
                    <a:pt x="32863" y="0"/>
                    <a:pt x="44725" y="0"/>
                  </a:cubicBezTo>
                  <a:lnTo>
                    <a:pt x="822136" y="0"/>
                  </a:lnTo>
                  <a:cubicBezTo>
                    <a:pt x="833998" y="0"/>
                    <a:pt x="845374" y="4712"/>
                    <a:pt x="853762" y="13100"/>
                  </a:cubicBezTo>
                  <a:cubicBezTo>
                    <a:pt x="862149" y="21487"/>
                    <a:pt x="866862" y="32863"/>
                    <a:pt x="866862" y="44725"/>
                  </a:cubicBezTo>
                  <a:close/>
                </a:path>
              </a:pathLst>
            </a:custGeom>
            <a:solidFill>
              <a:srgbClr val="0D315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66862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5573" y="5310188"/>
            <a:ext cx="3449102" cy="3367782"/>
            <a:chOff x="0" y="0"/>
            <a:chExt cx="866862" cy="8464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6862" cy="846446"/>
            </a:xfrm>
            <a:custGeom>
              <a:avLst/>
              <a:gdLst/>
              <a:ahLst/>
              <a:cxnLst/>
              <a:rect l="l" t="t" r="r" b="b"/>
              <a:pathLst>
                <a:path w="866862" h="846446">
                  <a:moveTo>
                    <a:pt x="866862" y="44892"/>
                  </a:moveTo>
                  <a:lnTo>
                    <a:pt x="866862" y="801554"/>
                  </a:lnTo>
                  <a:cubicBezTo>
                    <a:pt x="866862" y="826347"/>
                    <a:pt x="846763" y="846446"/>
                    <a:pt x="821969" y="846446"/>
                  </a:cubicBezTo>
                  <a:lnTo>
                    <a:pt x="44892" y="846446"/>
                  </a:lnTo>
                  <a:cubicBezTo>
                    <a:pt x="32986" y="846446"/>
                    <a:pt x="21568" y="841716"/>
                    <a:pt x="13149" y="833297"/>
                  </a:cubicBezTo>
                  <a:cubicBezTo>
                    <a:pt x="4730" y="824878"/>
                    <a:pt x="0" y="813460"/>
                    <a:pt x="0" y="801554"/>
                  </a:cubicBezTo>
                  <a:lnTo>
                    <a:pt x="0" y="44892"/>
                  </a:lnTo>
                  <a:cubicBezTo>
                    <a:pt x="0" y="32986"/>
                    <a:pt x="4730" y="21568"/>
                    <a:pt x="13149" y="13149"/>
                  </a:cubicBezTo>
                  <a:cubicBezTo>
                    <a:pt x="21568" y="4730"/>
                    <a:pt x="32986" y="0"/>
                    <a:pt x="44892" y="0"/>
                  </a:cubicBezTo>
                  <a:lnTo>
                    <a:pt x="821969" y="0"/>
                  </a:lnTo>
                  <a:cubicBezTo>
                    <a:pt x="833875" y="0"/>
                    <a:pt x="845294" y="4730"/>
                    <a:pt x="853713" y="13149"/>
                  </a:cubicBezTo>
                  <a:cubicBezTo>
                    <a:pt x="862132" y="21568"/>
                    <a:pt x="866862" y="32986"/>
                    <a:pt x="866862" y="44892"/>
                  </a:cubicBezTo>
                  <a:close/>
                </a:path>
              </a:pathLst>
            </a:custGeom>
            <a:solidFill>
              <a:srgbClr val="0081CC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66862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55809" y="5310187"/>
            <a:ext cx="3474993" cy="3393062"/>
            <a:chOff x="0" y="0"/>
            <a:chExt cx="866862" cy="8464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6862" cy="846446"/>
            </a:xfrm>
            <a:custGeom>
              <a:avLst/>
              <a:gdLst/>
              <a:ahLst/>
              <a:cxnLst/>
              <a:rect l="l" t="t" r="r" b="b"/>
              <a:pathLst>
                <a:path w="866862" h="846446">
                  <a:moveTo>
                    <a:pt x="866862" y="44558"/>
                  </a:moveTo>
                  <a:lnTo>
                    <a:pt x="866862" y="801888"/>
                  </a:lnTo>
                  <a:cubicBezTo>
                    <a:pt x="866862" y="826497"/>
                    <a:pt x="846912" y="846446"/>
                    <a:pt x="822304" y="846446"/>
                  </a:cubicBezTo>
                  <a:lnTo>
                    <a:pt x="44558" y="846446"/>
                  </a:lnTo>
                  <a:cubicBezTo>
                    <a:pt x="19949" y="846446"/>
                    <a:pt x="0" y="826497"/>
                    <a:pt x="0" y="801888"/>
                  </a:cubicBezTo>
                  <a:lnTo>
                    <a:pt x="0" y="44558"/>
                  </a:lnTo>
                  <a:cubicBezTo>
                    <a:pt x="0" y="19949"/>
                    <a:pt x="19949" y="0"/>
                    <a:pt x="44558" y="0"/>
                  </a:cubicBezTo>
                  <a:lnTo>
                    <a:pt x="822304" y="0"/>
                  </a:lnTo>
                  <a:cubicBezTo>
                    <a:pt x="846912" y="0"/>
                    <a:pt x="866862" y="19949"/>
                    <a:pt x="866862" y="44558"/>
                  </a:cubicBezTo>
                  <a:close/>
                </a:path>
              </a:pathLst>
            </a:custGeom>
            <a:solidFill>
              <a:srgbClr val="FFE7C2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66862" cy="90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960807" y="5641709"/>
            <a:ext cx="1737031" cy="972738"/>
          </a:xfrm>
          <a:custGeom>
            <a:avLst/>
            <a:gdLst/>
            <a:ahLst/>
            <a:cxnLst/>
            <a:rect l="l" t="t" r="r" b="b"/>
            <a:pathLst>
              <a:path w="1737031" h="972738">
                <a:moveTo>
                  <a:pt x="0" y="0"/>
                </a:moveTo>
                <a:lnTo>
                  <a:pt x="1737032" y="0"/>
                </a:lnTo>
                <a:lnTo>
                  <a:pt x="1737032" y="972738"/>
                </a:lnTo>
                <a:lnTo>
                  <a:pt x="0" y="97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5261751" y="2063177"/>
            <a:ext cx="1135144" cy="1065360"/>
            <a:chOff x="0" y="0"/>
            <a:chExt cx="1513525" cy="1420480"/>
          </a:xfrm>
        </p:grpSpPr>
        <p:sp>
          <p:nvSpPr>
            <p:cNvPr id="21" name="Freeform 21"/>
            <p:cNvSpPr/>
            <p:nvPr/>
          </p:nvSpPr>
          <p:spPr>
            <a:xfrm>
              <a:off x="0" y="900606"/>
              <a:ext cx="1513525" cy="519874"/>
            </a:xfrm>
            <a:custGeom>
              <a:avLst/>
              <a:gdLst/>
              <a:ahLst/>
              <a:cxnLst/>
              <a:rect l="l" t="t" r="r" b="b"/>
              <a:pathLst>
                <a:path w="1513525" h="519874">
                  <a:moveTo>
                    <a:pt x="0" y="0"/>
                  </a:moveTo>
                  <a:lnTo>
                    <a:pt x="1513525" y="0"/>
                  </a:lnTo>
                  <a:lnTo>
                    <a:pt x="1513525" y="519874"/>
                  </a:lnTo>
                  <a:lnTo>
                    <a:pt x="0" y="519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87067" y="0"/>
              <a:ext cx="1339391" cy="901284"/>
            </a:xfrm>
            <a:custGeom>
              <a:avLst/>
              <a:gdLst/>
              <a:ahLst/>
              <a:cxnLst/>
              <a:rect l="l" t="t" r="r" b="b"/>
              <a:pathLst>
                <a:path w="1339391" h="901284">
                  <a:moveTo>
                    <a:pt x="0" y="0"/>
                  </a:moveTo>
                  <a:lnTo>
                    <a:pt x="1339391" y="0"/>
                  </a:lnTo>
                  <a:lnTo>
                    <a:pt x="1339391" y="901284"/>
                  </a:lnTo>
                  <a:lnTo>
                    <a:pt x="0" y="901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1696112" y="5741789"/>
            <a:ext cx="930208" cy="930208"/>
          </a:xfrm>
          <a:custGeom>
            <a:avLst/>
            <a:gdLst/>
            <a:ahLst/>
            <a:cxnLst/>
            <a:rect l="l" t="t" r="r" b="b"/>
            <a:pathLst>
              <a:path w="930208" h="930208">
                <a:moveTo>
                  <a:pt x="0" y="0"/>
                </a:moveTo>
                <a:lnTo>
                  <a:pt x="930208" y="0"/>
                </a:lnTo>
                <a:lnTo>
                  <a:pt x="930208" y="930208"/>
                </a:lnTo>
                <a:lnTo>
                  <a:pt x="0" y="930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3106" y="1897747"/>
            <a:ext cx="1287940" cy="1287940"/>
          </a:xfrm>
          <a:custGeom>
            <a:avLst/>
            <a:gdLst/>
            <a:ahLst/>
            <a:cxnLst/>
            <a:rect l="l" t="t" r="r" b="b"/>
            <a:pathLst>
              <a:path w="1287940" h="1287940">
                <a:moveTo>
                  <a:pt x="0" y="0"/>
                </a:moveTo>
                <a:lnTo>
                  <a:pt x="1287940" y="0"/>
                </a:lnTo>
                <a:lnTo>
                  <a:pt x="1287940" y="1287940"/>
                </a:lnTo>
                <a:lnTo>
                  <a:pt x="0" y="1287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259452" y="691792"/>
            <a:ext cx="10425075" cy="226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4"/>
              </a:lnSpc>
              <a:spcBef>
                <a:spcPct val="0"/>
              </a:spcBef>
            </a:pPr>
            <a:r>
              <a:rPr lang="en-US" sz="6971" b="1" u="none" strike="noStrik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Occlusion Handling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19349" y="6770295"/>
            <a:ext cx="2760911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Masks: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Recognises individuals wearing face masks.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20996" y="3128537"/>
            <a:ext cx="2859263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Glasses &amp; Headwear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Adapts to individuals wearing prescription glasses, sunglasses, hoodies, or helmets.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80760" y="6770295"/>
            <a:ext cx="2760911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Lighting Conditions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Performs reliably under varying light levels, including low-light environments.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59669" y="3236817"/>
            <a:ext cx="2760911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041027"/>
                </a:solidFill>
                <a:latin typeface="Poppins Bold"/>
                <a:ea typeface="Poppins Bold"/>
                <a:cs typeface="Poppins Bold"/>
                <a:sym typeface="Poppins Bold"/>
              </a:rPr>
              <a:t>Skin Tone Diversity:</a:t>
            </a:r>
            <a:r>
              <a:rPr lang="en-US" sz="1999">
                <a:solidFill>
                  <a:srgbClr val="041027"/>
                </a:solidFill>
                <a:latin typeface="Poppins"/>
                <a:ea typeface="Poppins"/>
                <a:cs typeface="Poppins"/>
                <a:sym typeface="Poppins"/>
              </a:rPr>
              <a:t> Ensures equitable performance across a wide spectrum of skin tones.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41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30902" y="3367589"/>
            <a:ext cx="9478145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system maintains high recognition accuracy even when faces are partially obscured, demonstrating resilience across various challenging scenarios: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6453" y="863125"/>
            <a:ext cx="17306747" cy="1064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64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Precise Movement Detection: Entry &amp; Exit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40738" y="1956141"/>
            <a:ext cx="9806524" cy="9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To accurately log attendance, the system meticulously tracks individual movement: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04536" y="6344767"/>
            <a:ext cx="5941154" cy="2768254"/>
            <a:chOff x="0" y="0"/>
            <a:chExt cx="87220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6807" cy="406400"/>
            </a:xfrm>
            <a:custGeom>
              <a:avLst/>
              <a:gdLst/>
              <a:ahLst/>
              <a:cxnLst/>
              <a:rect l="l" t="t" r="r" b="b"/>
              <a:pathLst>
                <a:path w="866807" h="406400">
                  <a:moveTo>
                    <a:pt x="655974" y="0"/>
                  </a:moveTo>
                  <a:lnTo>
                    <a:pt x="13031" y="0"/>
                  </a:lnTo>
                  <a:cubicBezTo>
                    <a:pt x="5834" y="0"/>
                    <a:pt x="0" y="5834"/>
                    <a:pt x="0" y="13031"/>
                  </a:cubicBezTo>
                  <a:lnTo>
                    <a:pt x="0" y="393369"/>
                  </a:lnTo>
                  <a:cubicBezTo>
                    <a:pt x="0" y="400566"/>
                    <a:pt x="5834" y="406400"/>
                    <a:pt x="13031" y="406400"/>
                  </a:cubicBezTo>
                  <a:lnTo>
                    <a:pt x="655974" y="406400"/>
                  </a:lnTo>
                  <a:cubicBezTo>
                    <a:pt x="664318" y="406400"/>
                    <a:pt x="672320" y="403086"/>
                    <a:pt x="678219" y="397186"/>
                  </a:cubicBezTo>
                  <a:lnTo>
                    <a:pt x="862991" y="212414"/>
                  </a:lnTo>
                  <a:cubicBezTo>
                    <a:pt x="868080" y="207325"/>
                    <a:pt x="868080" y="199075"/>
                    <a:pt x="862991" y="193986"/>
                  </a:cubicBezTo>
                  <a:lnTo>
                    <a:pt x="678219" y="9214"/>
                  </a:lnTo>
                  <a:cubicBezTo>
                    <a:pt x="672320" y="3314"/>
                    <a:pt x="664318" y="0"/>
                    <a:pt x="6559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57905" cy="463550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9962677" y="3278142"/>
            <a:ext cx="5941154" cy="2768254"/>
            <a:chOff x="0" y="0"/>
            <a:chExt cx="872205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6807" cy="406400"/>
            </a:xfrm>
            <a:custGeom>
              <a:avLst/>
              <a:gdLst/>
              <a:ahLst/>
              <a:cxnLst/>
              <a:rect l="l" t="t" r="r" b="b"/>
              <a:pathLst>
                <a:path w="866807" h="406400">
                  <a:moveTo>
                    <a:pt x="655974" y="0"/>
                  </a:moveTo>
                  <a:lnTo>
                    <a:pt x="13031" y="0"/>
                  </a:lnTo>
                  <a:cubicBezTo>
                    <a:pt x="5834" y="0"/>
                    <a:pt x="0" y="5834"/>
                    <a:pt x="0" y="13031"/>
                  </a:cubicBezTo>
                  <a:lnTo>
                    <a:pt x="0" y="393369"/>
                  </a:lnTo>
                  <a:cubicBezTo>
                    <a:pt x="0" y="400566"/>
                    <a:pt x="5834" y="406400"/>
                    <a:pt x="13031" y="406400"/>
                  </a:cubicBezTo>
                  <a:lnTo>
                    <a:pt x="655974" y="406400"/>
                  </a:lnTo>
                  <a:cubicBezTo>
                    <a:pt x="664318" y="406400"/>
                    <a:pt x="672320" y="403086"/>
                    <a:pt x="678219" y="397186"/>
                  </a:cubicBezTo>
                  <a:lnTo>
                    <a:pt x="862991" y="212414"/>
                  </a:lnTo>
                  <a:cubicBezTo>
                    <a:pt x="868080" y="207325"/>
                    <a:pt x="868080" y="199075"/>
                    <a:pt x="862991" y="193986"/>
                  </a:cubicBezTo>
                  <a:lnTo>
                    <a:pt x="678219" y="9214"/>
                  </a:lnTo>
                  <a:cubicBezTo>
                    <a:pt x="672320" y="3314"/>
                    <a:pt x="664318" y="0"/>
                    <a:pt x="6559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57905" cy="463550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962677" y="6344767"/>
            <a:ext cx="5941154" cy="2768254"/>
            <a:chOff x="0" y="0"/>
            <a:chExt cx="87220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6807" cy="406400"/>
            </a:xfrm>
            <a:custGeom>
              <a:avLst/>
              <a:gdLst/>
              <a:ahLst/>
              <a:cxnLst/>
              <a:rect l="l" t="t" r="r" b="b"/>
              <a:pathLst>
                <a:path w="866807" h="406400">
                  <a:moveTo>
                    <a:pt x="655974" y="0"/>
                  </a:moveTo>
                  <a:lnTo>
                    <a:pt x="13031" y="0"/>
                  </a:lnTo>
                  <a:cubicBezTo>
                    <a:pt x="5834" y="0"/>
                    <a:pt x="0" y="5834"/>
                    <a:pt x="0" y="13031"/>
                  </a:cubicBezTo>
                  <a:lnTo>
                    <a:pt x="0" y="393369"/>
                  </a:lnTo>
                  <a:cubicBezTo>
                    <a:pt x="0" y="400566"/>
                    <a:pt x="5834" y="406400"/>
                    <a:pt x="13031" y="406400"/>
                  </a:cubicBezTo>
                  <a:lnTo>
                    <a:pt x="655974" y="406400"/>
                  </a:lnTo>
                  <a:cubicBezTo>
                    <a:pt x="664318" y="406400"/>
                    <a:pt x="672320" y="403086"/>
                    <a:pt x="678219" y="397186"/>
                  </a:cubicBezTo>
                  <a:lnTo>
                    <a:pt x="862991" y="212414"/>
                  </a:lnTo>
                  <a:cubicBezTo>
                    <a:pt x="868080" y="207325"/>
                    <a:pt x="868080" y="199075"/>
                    <a:pt x="862991" y="193986"/>
                  </a:cubicBezTo>
                  <a:lnTo>
                    <a:pt x="678219" y="9214"/>
                  </a:lnTo>
                  <a:cubicBezTo>
                    <a:pt x="672320" y="3314"/>
                    <a:pt x="664318" y="0"/>
                    <a:pt x="6559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757905" cy="463550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100000">
            <a:off x="6621994" y="4684535"/>
            <a:ext cx="3380719" cy="1543842"/>
            <a:chOff x="0" y="0"/>
            <a:chExt cx="812800" cy="371174"/>
          </a:xfrm>
        </p:grpSpPr>
        <p:sp>
          <p:nvSpPr>
            <p:cNvPr id="14" name="Freeform 14"/>
            <p:cNvSpPr/>
            <p:nvPr/>
          </p:nvSpPr>
          <p:spPr>
            <a:xfrm>
              <a:off x="50458" y="31982"/>
              <a:ext cx="711884" cy="339192"/>
            </a:xfrm>
            <a:custGeom>
              <a:avLst/>
              <a:gdLst/>
              <a:ahLst/>
              <a:cxnLst/>
              <a:rect l="l" t="t" r="r" b="b"/>
              <a:pathLst>
                <a:path w="711884" h="339192">
                  <a:moveTo>
                    <a:pt x="416815" y="23615"/>
                  </a:moveTo>
                  <a:lnTo>
                    <a:pt x="701469" y="283595"/>
                  </a:lnTo>
                  <a:cubicBezTo>
                    <a:pt x="711215" y="292497"/>
                    <a:pt x="714492" y="306471"/>
                    <a:pt x="709718" y="318777"/>
                  </a:cubicBezTo>
                  <a:cubicBezTo>
                    <a:pt x="704944" y="331083"/>
                    <a:pt x="693101" y="339192"/>
                    <a:pt x="679901" y="339192"/>
                  </a:cubicBezTo>
                  <a:lnTo>
                    <a:pt x="31983" y="339192"/>
                  </a:lnTo>
                  <a:cubicBezTo>
                    <a:pt x="18783" y="339192"/>
                    <a:pt x="6940" y="331083"/>
                    <a:pt x="2166" y="318777"/>
                  </a:cubicBezTo>
                  <a:cubicBezTo>
                    <a:pt x="-2608" y="306471"/>
                    <a:pt x="669" y="292497"/>
                    <a:pt x="10415" y="283595"/>
                  </a:cubicBezTo>
                  <a:lnTo>
                    <a:pt x="295069" y="23615"/>
                  </a:lnTo>
                  <a:cubicBezTo>
                    <a:pt x="329544" y="-7872"/>
                    <a:pt x="382340" y="-7872"/>
                    <a:pt x="416815" y="23615"/>
                  </a:cubicBezTo>
                  <a:close/>
                </a:path>
              </a:pathLst>
            </a:custGeom>
            <a:solidFill>
              <a:srgbClr val="A4D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15181"/>
              <a:ext cx="558800" cy="229481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100000">
            <a:off x="8165756" y="4684535"/>
            <a:ext cx="3380719" cy="1543842"/>
            <a:chOff x="0" y="0"/>
            <a:chExt cx="812800" cy="371174"/>
          </a:xfrm>
        </p:grpSpPr>
        <p:sp>
          <p:nvSpPr>
            <p:cNvPr id="17" name="Freeform 17"/>
            <p:cNvSpPr/>
            <p:nvPr/>
          </p:nvSpPr>
          <p:spPr>
            <a:xfrm>
              <a:off x="50458" y="31982"/>
              <a:ext cx="711884" cy="339192"/>
            </a:xfrm>
            <a:custGeom>
              <a:avLst/>
              <a:gdLst/>
              <a:ahLst/>
              <a:cxnLst/>
              <a:rect l="l" t="t" r="r" b="b"/>
              <a:pathLst>
                <a:path w="711884" h="339192">
                  <a:moveTo>
                    <a:pt x="416815" y="23615"/>
                  </a:moveTo>
                  <a:lnTo>
                    <a:pt x="701469" y="283595"/>
                  </a:lnTo>
                  <a:cubicBezTo>
                    <a:pt x="711215" y="292497"/>
                    <a:pt x="714492" y="306471"/>
                    <a:pt x="709718" y="318777"/>
                  </a:cubicBezTo>
                  <a:cubicBezTo>
                    <a:pt x="704944" y="331083"/>
                    <a:pt x="693101" y="339192"/>
                    <a:pt x="679901" y="339192"/>
                  </a:cubicBezTo>
                  <a:lnTo>
                    <a:pt x="31983" y="339192"/>
                  </a:lnTo>
                  <a:cubicBezTo>
                    <a:pt x="18783" y="339192"/>
                    <a:pt x="6940" y="331083"/>
                    <a:pt x="2166" y="318777"/>
                  </a:cubicBezTo>
                  <a:cubicBezTo>
                    <a:pt x="-2608" y="306471"/>
                    <a:pt x="669" y="292497"/>
                    <a:pt x="10415" y="283595"/>
                  </a:cubicBezTo>
                  <a:lnTo>
                    <a:pt x="295069" y="23615"/>
                  </a:lnTo>
                  <a:cubicBezTo>
                    <a:pt x="329544" y="-7872"/>
                    <a:pt x="382340" y="-7872"/>
                    <a:pt x="416815" y="23615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115181"/>
              <a:ext cx="558800" cy="229481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2700000">
            <a:off x="6621994" y="6228297"/>
            <a:ext cx="3380719" cy="1543842"/>
            <a:chOff x="0" y="0"/>
            <a:chExt cx="812800" cy="371174"/>
          </a:xfrm>
        </p:grpSpPr>
        <p:sp>
          <p:nvSpPr>
            <p:cNvPr id="20" name="Freeform 20"/>
            <p:cNvSpPr/>
            <p:nvPr/>
          </p:nvSpPr>
          <p:spPr>
            <a:xfrm>
              <a:off x="50458" y="31982"/>
              <a:ext cx="711884" cy="339192"/>
            </a:xfrm>
            <a:custGeom>
              <a:avLst/>
              <a:gdLst/>
              <a:ahLst/>
              <a:cxnLst/>
              <a:rect l="l" t="t" r="r" b="b"/>
              <a:pathLst>
                <a:path w="711884" h="339192">
                  <a:moveTo>
                    <a:pt x="416815" y="23615"/>
                  </a:moveTo>
                  <a:lnTo>
                    <a:pt x="701469" y="283595"/>
                  </a:lnTo>
                  <a:cubicBezTo>
                    <a:pt x="711215" y="292497"/>
                    <a:pt x="714492" y="306471"/>
                    <a:pt x="709718" y="318777"/>
                  </a:cubicBezTo>
                  <a:cubicBezTo>
                    <a:pt x="704944" y="331083"/>
                    <a:pt x="693101" y="339192"/>
                    <a:pt x="679901" y="339192"/>
                  </a:cubicBezTo>
                  <a:lnTo>
                    <a:pt x="31983" y="339192"/>
                  </a:lnTo>
                  <a:cubicBezTo>
                    <a:pt x="18783" y="339192"/>
                    <a:pt x="6940" y="331083"/>
                    <a:pt x="2166" y="318777"/>
                  </a:cubicBezTo>
                  <a:cubicBezTo>
                    <a:pt x="-2608" y="306471"/>
                    <a:pt x="669" y="292497"/>
                    <a:pt x="10415" y="283595"/>
                  </a:cubicBezTo>
                  <a:lnTo>
                    <a:pt x="295069" y="23615"/>
                  </a:lnTo>
                  <a:cubicBezTo>
                    <a:pt x="329544" y="-7872"/>
                    <a:pt x="382340" y="-7872"/>
                    <a:pt x="416815" y="23615"/>
                  </a:cubicBezTo>
                  <a:close/>
                </a:path>
              </a:pathLst>
            </a:custGeom>
            <a:solidFill>
              <a:srgbClr val="F0CDB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115181"/>
              <a:ext cx="558800" cy="229481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8165756" y="6228297"/>
            <a:ext cx="3380719" cy="1543842"/>
            <a:chOff x="0" y="0"/>
            <a:chExt cx="812800" cy="371174"/>
          </a:xfrm>
        </p:grpSpPr>
        <p:sp>
          <p:nvSpPr>
            <p:cNvPr id="23" name="Freeform 23"/>
            <p:cNvSpPr/>
            <p:nvPr/>
          </p:nvSpPr>
          <p:spPr>
            <a:xfrm>
              <a:off x="50458" y="31982"/>
              <a:ext cx="711884" cy="339192"/>
            </a:xfrm>
            <a:custGeom>
              <a:avLst/>
              <a:gdLst/>
              <a:ahLst/>
              <a:cxnLst/>
              <a:rect l="l" t="t" r="r" b="b"/>
              <a:pathLst>
                <a:path w="711884" h="339192">
                  <a:moveTo>
                    <a:pt x="416815" y="23615"/>
                  </a:moveTo>
                  <a:lnTo>
                    <a:pt x="701469" y="283595"/>
                  </a:lnTo>
                  <a:cubicBezTo>
                    <a:pt x="711215" y="292497"/>
                    <a:pt x="714492" y="306471"/>
                    <a:pt x="709718" y="318777"/>
                  </a:cubicBezTo>
                  <a:cubicBezTo>
                    <a:pt x="704944" y="331083"/>
                    <a:pt x="693101" y="339192"/>
                    <a:pt x="679901" y="339192"/>
                  </a:cubicBezTo>
                  <a:lnTo>
                    <a:pt x="31983" y="339192"/>
                  </a:lnTo>
                  <a:cubicBezTo>
                    <a:pt x="18783" y="339192"/>
                    <a:pt x="6940" y="331083"/>
                    <a:pt x="2166" y="318777"/>
                  </a:cubicBezTo>
                  <a:cubicBezTo>
                    <a:pt x="-2608" y="306471"/>
                    <a:pt x="669" y="292497"/>
                    <a:pt x="10415" y="283595"/>
                  </a:cubicBezTo>
                  <a:lnTo>
                    <a:pt x="295069" y="23615"/>
                  </a:lnTo>
                  <a:cubicBezTo>
                    <a:pt x="329544" y="-7872"/>
                    <a:pt x="382340" y="-7872"/>
                    <a:pt x="416815" y="23615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7000" y="115181"/>
              <a:ext cx="558800" cy="229481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12198" y="3278142"/>
            <a:ext cx="450658" cy="2768254"/>
            <a:chOff x="0" y="0"/>
            <a:chExt cx="106093" cy="6516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A4D8C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06093" cy="708847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12198" y="6344767"/>
            <a:ext cx="450658" cy="2768254"/>
            <a:chOff x="0" y="0"/>
            <a:chExt cx="106093" cy="65169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F0CDB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06093" cy="708847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925143" y="3278142"/>
            <a:ext cx="450658" cy="2768254"/>
            <a:chOff x="0" y="0"/>
            <a:chExt cx="106093" cy="65169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06093" cy="708847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925143" y="6344767"/>
            <a:ext cx="450658" cy="2768254"/>
            <a:chOff x="0" y="0"/>
            <a:chExt cx="106093" cy="65169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106093" cy="708847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7530079" y="4691535"/>
            <a:ext cx="1289331" cy="1289331"/>
          </a:xfrm>
          <a:custGeom>
            <a:avLst/>
            <a:gdLst/>
            <a:ahLst/>
            <a:cxnLst/>
            <a:rect l="l" t="t" r="r" b="b"/>
            <a:pathLst>
              <a:path w="1289331" h="1289331">
                <a:moveTo>
                  <a:pt x="0" y="0"/>
                </a:moveTo>
                <a:lnTo>
                  <a:pt x="1289331" y="0"/>
                </a:lnTo>
                <a:lnTo>
                  <a:pt x="1289331" y="1289331"/>
                </a:lnTo>
                <a:lnTo>
                  <a:pt x="0" y="128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384184" y="4612040"/>
            <a:ext cx="927690" cy="1368826"/>
          </a:xfrm>
          <a:custGeom>
            <a:avLst/>
            <a:gdLst/>
            <a:ahLst/>
            <a:cxnLst/>
            <a:rect l="l" t="t" r="r" b="b"/>
            <a:pathLst>
              <a:path w="927690" h="1368826">
                <a:moveTo>
                  <a:pt x="0" y="0"/>
                </a:moveTo>
                <a:lnTo>
                  <a:pt x="927690" y="0"/>
                </a:lnTo>
                <a:lnTo>
                  <a:pt x="927690" y="1368826"/>
                </a:lnTo>
                <a:lnTo>
                  <a:pt x="0" y="136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775419" y="6460296"/>
            <a:ext cx="1065283" cy="1065283"/>
          </a:xfrm>
          <a:custGeom>
            <a:avLst/>
            <a:gdLst/>
            <a:ahLst/>
            <a:cxnLst/>
            <a:rect l="l" t="t" r="r" b="b"/>
            <a:pathLst>
              <a:path w="1065283" h="1065283">
                <a:moveTo>
                  <a:pt x="0" y="0"/>
                </a:moveTo>
                <a:lnTo>
                  <a:pt x="1065284" y="0"/>
                </a:lnTo>
                <a:lnTo>
                  <a:pt x="1065284" y="1065283"/>
                </a:lnTo>
                <a:lnTo>
                  <a:pt x="0" y="106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501165" y="6799977"/>
            <a:ext cx="725603" cy="725603"/>
          </a:xfrm>
          <a:custGeom>
            <a:avLst/>
            <a:gdLst/>
            <a:ahLst/>
            <a:cxnLst/>
            <a:rect l="l" t="t" r="r" b="b"/>
            <a:pathLst>
              <a:path w="725603" h="725603">
                <a:moveTo>
                  <a:pt x="0" y="0"/>
                </a:moveTo>
                <a:lnTo>
                  <a:pt x="725603" y="0"/>
                </a:lnTo>
                <a:lnTo>
                  <a:pt x="725603" y="725602"/>
                </a:lnTo>
                <a:lnTo>
                  <a:pt x="0" y="725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051916" y="3795104"/>
            <a:ext cx="3430694" cy="44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3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Zone Segmentation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51916" y="6638877"/>
            <a:ext cx="366774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3" b="1" dirty="0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Entry Confirmation</a:t>
            </a:r>
          </a:p>
          <a:p>
            <a:pPr algn="l">
              <a:lnSpc>
                <a:spcPts val="3602"/>
              </a:lnSpc>
            </a:pPr>
            <a:endParaRPr lang="en-US" sz="2573" b="1" dirty="0">
              <a:solidFill>
                <a:srgbClr val="3C3C5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2"/>
              </a:lnSpc>
            </a:pPr>
            <a:endParaRPr lang="en-US" sz="2573" b="1" dirty="0">
              <a:solidFill>
                <a:srgbClr val="3C3C5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746397" y="3795104"/>
            <a:ext cx="3507698" cy="89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2"/>
              </a:lnSpc>
            </a:pPr>
            <a:r>
              <a:rPr lang="en-US" sz="2573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Centroid Tracking</a:t>
            </a:r>
          </a:p>
          <a:p>
            <a:pPr algn="r">
              <a:lnSpc>
                <a:spcPts val="3602"/>
              </a:lnSpc>
            </a:pPr>
            <a:endParaRPr lang="en-US" sz="2573" b="1">
              <a:solidFill>
                <a:srgbClr val="3C3C5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415207" y="6861729"/>
            <a:ext cx="4057063" cy="89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2"/>
              </a:lnSpc>
            </a:pPr>
            <a:r>
              <a:rPr lang="en-US" sz="2573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Exit Timestamp Update</a:t>
            </a:r>
          </a:p>
          <a:p>
            <a:pPr algn="r">
              <a:lnSpc>
                <a:spcPts val="3602"/>
              </a:lnSpc>
            </a:pPr>
            <a:endParaRPr lang="en-US" sz="2573" b="1">
              <a:solidFill>
                <a:srgbClr val="3C3C5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051916" y="7468429"/>
            <a:ext cx="3549937" cy="21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13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Attendance is officially marked only upon confirmed traversal into the 'Entry' zone, ensuring deliberate presence.</a:t>
            </a:r>
          </a:p>
          <a:p>
            <a:pPr algn="just">
              <a:lnSpc>
                <a:spcPts val="2819"/>
              </a:lnSpc>
            </a:pPr>
            <a:endParaRPr lang="en-US" sz="2013">
              <a:solidFill>
                <a:srgbClr val="5F60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704157" y="4401804"/>
            <a:ext cx="3549937" cy="21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13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The centroid of each detected person's bounding box is tracked across consecutive frames to map their trajectory.</a:t>
            </a:r>
          </a:p>
          <a:p>
            <a:pPr algn="just">
              <a:lnSpc>
                <a:spcPts val="2819"/>
              </a:lnSpc>
            </a:pPr>
            <a:endParaRPr lang="en-US" sz="2013">
              <a:solidFill>
                <a:srgbClr val="5F60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932672" y="4485199"/>
            <a:ext cx="3549937" cy="21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13" dirty="0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The monitored screen area is conceptually divided into distinct 'Entry' and 'Exit' zones to define movement boundaries.</a:t>
            </a:r>
          </a:p>
          <a:p>
            <a:pPr algn="just">
              <a:lnSpc>
                <a:spcPts val="2819"/>
              </a:lnSpc>
            </a:pPr>
            <a:endParaRPr lang="en-US" sz="2013" dirty="0">
              <a:solidFill>
                <a:srgbClr val="5F60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704157" y="7468429"/>
            <a:ext cx="3549937" cy="21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13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The exit timestamp for an individual is automatically recorded and updated upon confirmed movement into the 'Exit' zone.</a:t>
            </a:r>
          </a:p>
          <a:p>
            <a:pPr algn="just">
              <a:lnSpc>
                <a:spcPts val="2819"/>
              </a:lnSpc>
            </a:pPr>
            <a:endParaRPr lang="en-US" sz="2013">
              <a:solidFill>
                <a:srgbClr val="5F60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887" y="942975"/>
            <a:ext cx="16872227" cy="106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9"/>
              </a:lnSpc>
              <a:spcBef>
                <a:spcPct val="0"/>
              </a:spcBef>
            </a:pPr>
            <a:r>
              <a:rPr lang="en-US" sz="6700" b="1" u="none" strike="noStrike" dirty="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Comprehensive Attendance Logging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40738" y="2259589"/>
            <a:ext cx="9806524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300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All attendance data is meticulously recorded in a structured CSV file, providing a clear and accessible record.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88966" y="3340544"/>
            <a:ext cx="4682761" cy="46827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6848" y="6848"/>
              <a:ext cx="799104" cy="799104"/>
            </a:xfrm>
            <a:custGeom>
              <a:avLst/>
              <a:gdLst/>
              <a:ahLst/>
              <a:cxnLst/>
              <a:rect l="l" t="t" r="r" b="b"/>
              <a:pathLst>
                <a:path w="799104" h="799104">
                  <a:moveTo>
                    <a:pt x="411242" y="4842"/>
                  </a:moveTo>
                  <a:lnTo>
                    <a:pt x="794262" y="387862"/>
                  </a:lnTo>
                  <a:cubicBezTo>
                    <a:pt x="800718" y="394318"/>
                    <a:pt x="800718" y="404786"/>
                    <a:pt x="794262" y="411242"/>
                  </a:cubicBezTo>
                  <a:lnTo>
                    <a:pt x="411242" y="794262"/>
                  </a:lnTo>
                  <a:cubicBezTo>
                    <a:pt x="404786" y="800718"/>
                    <a:pt x="394318" y="800718"/>
                    <a:pt x="387862" y="794262"/>
                  </a:cubicBezTo>
                  <a:lnTo>
                    <a:pt x="4842" y="411242"/>
                  </a:lnTo>
                  <a:cubicBezTo>
                    <a:pt x="-1614" y="404786"/>
                    <a:pt x="-1614" y="394318"/>
                    <a:pt x="4842" y="387862"/>
                  </a:cubicBezTo>
                  <a:lnTo>
                    <a:pt x="387862" y="4842"/>
                  </a:lnTo>
                  <a:cubicBezTo>
                    <a:pt x="394318" y="-1614"/>
                    <a:pt x="404786" y="-1614"/>
                    <a:pt x="411242" y="4842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71709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37019" y="3414555"/>
            <a:ext cx="5090590" cy="50905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6299" y="6299"/>
              <a:ext cx="800201" cy="800201"/>
            </a:xfrm>
            <a:custGeom>
              <a:avLst/>
              <a:gdLst/>
              <a:ahLst/>
              <a:cxnLst/>
              <a:rect l="l" t="t" r="r" b="b"/>
              <a:pathLst>
                <a:path w="800201" h="800201">
                  <a:moveTo>
                    <a:pt x="410855" y="4455"/>
                  </a:moveTo>
                  <a:lnTo>
                    <a:pt x="795747" y="389347"/>
                  </a:lnTo>
                  <a:cubicBezTo>
                    <a:pt x="798599" y="392199"/>
                    <a:pt x="800202" y="396068"/>
                    <a:pt x="800202" y="400101"/>
                  </a:cubicBezTo>
                  <a:cubicBezTo>
                    <a:pt x="800202" y="404134"/>
                    <a:pt x="798599" y="408003"/>
                    <a:pt x="795747" y="410855"/>
                  </a:cubicBezTo>
                  <a:lnTo>
                    <a:pt x="410855" y="795747"/>
                  </a:lnTo>
                  <a:cubicBezTo>
                    <a:pt x="408003" y="798599"/>
                    <a:pt x="404134" y="800202"/>
                    <a:pt x="400101" y="800202"/>
                  </a:cubicBezTo>
                  <a:cubicBezTo>
                    <a:pt x="396068" y="800202"/>
                    <a:pt x="392199" y="798599"/>
                    <a:pt x="389347" y="795747"/>
                  </a:cubicBezTo>
                  <a:lnTo>
                    <a:pt x="4455" y="410855"/>
                  </a:lnTo>
                  <a:cubicBezTo>
                    <a:pt x="1603" y="408003"/>
                    <a:pt x="0" y="404134"/>
                    <a:pt x="0" y="400101"/>
                  </a:cubicBezTo>
                  <a:cubicBezTo>
                    <a:pt x="0" y="396068"/>
                    <a:pt x="1603" y="392199"/>
                    <a:pt x="4455" y="389347"/>
                  </a:cubicBezTo>
                  <a:lnTo>
                    <a:pt x="389347" y="4455"/>
                  </a:lnTo>
                  <a:cubicBezTo>
                    <a:pt x="392199" y="1603"/>
                    <a:pt x="396068" y="0"/>
                    <a:pt x="400101" y="0"/>
                  </a:cubicBezTo>
                  <a:cubicBezTo>
                    <a:pt x="404134" y="0"/>
                    <a:pt x="408003" y="1603"/>
                    <a:pt x="410855" y="4455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202" y="5038990"/>
            <a:ext cx="4850226" cy="4850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6612" y="6612"/>
              <a:ext cx="799577" cy="799577"/>
            </a:xfrm>
            <a:custGeom>
              <a:avLst/>
              <a:gdLst/>
              <a:ahLst/>
              <a:cxnLst/>
              <a:rect l="l" t="t" r="r" b="b"/>
              <a:pathLst>
                <a:path w="799577" h="799577">
                  <a:moveTo>
                    <a:pt x="411075" y="4675"/>
                  </a:moveTo>
                  <a:lnTo>
                    <a:pt x="794901" y="388501"/>
                  </a:lnTo>
                  <a:cubicBezTo>
                    <a:pt x="801135" y="394735"/>
                    <a:pt x="801135" y="404841"/>
                    <a:pt x="794901" y="411075"/>
                  </a:cubicBezTo>
                  <a:lnTo>
                    <a:pt x="411075" y="794901"/>
                  </a:lnTo>
                  <a:cubicBezTo>
                    <a:pt x="404841" y="801135"/>
                    <a:pt x="394735" y="801135"/>
                    <a:pt x="388501" y="794901"/>
                  </a:cubicBezTo>
                  <a:lnTo>
                    <a:pt x="4675" y="411075"/>
                  </a:lnTo>
                  <a:cubicBezTo>
                    <a:pt x="-1559" y="404841"/>
                    <a:pt x="-1559" y="394735"/>
                    <a:pt x="4675" y="388501"/>
                  </a:cubicBezTo>
                  <a:lnTo>
                    <a:pt x="388501" y="4675"/>
                  </a:lnTo>
                  <a:cubicBezTo>
                    <a:pt x="394735" y="-1559"/>
                    <a:pt x="404841" y="-1559"/>
                    <a:pt x="411075" y="4675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D9B98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75553" y="5078446"/>
            <a:ext cx="1230757" cy="12307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74231" y="5234848"/>
            <a:ext cx="1204052" cy="120405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02547" y="6706833"/>
            <a:ext cx="1258150" cy="125815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7891" tIns="47891" rIns="47891" bIns="478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514600" y="5304761"/>
            <a:ext cx="734201" cy="734201"/>
          </a:xfrm>
          <a:custGeom>
            <a:avLst/>
            <a:gdLst/>
            <a:ahLst/>
            <a:cxnLst/>
            <a:rect l="l" t="t" r="r" b="b"/>
            <a:pathLst>
              <a:path w="734201" h="734201">
                <a:moveTo>
                  <a:pt x="0" y="0"/>
                </a:moveTo>
                <a:lnTo>
                  <a:pt x="734201" y="0"/>
                </a:lnTo>
                <a:lnTo>
                  <a:pt x="734201" y="734201"/>
                </a:lnTo>
                <a:lnTo>
                  <a:pt x="0" y="73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68417" y="7017398"/>
            <a:ext cx="926410" cy="637021"/>
          </a:xfrm>
          <a:custGeom>
            <a:avLst/>
            <a:gdLst/>
            <a:ahLst/>
            <a:cxnLst/>
            <a:rect l="l" t="t" r="r" b="b"/>
            <a:pathLst>
              <a:path w="926410" h="637021">
                <a:moveTo>
                  <a:pt x="0" y="0"/>
                </a:moveTo>
                <a:lnTo>
                  <a:pt x="926410" y="0"/>
                </a:lnTo>
                <a:lnTo>
                  <a:pt x="926410" y="637020"/>
                </a:lnTo>
                <a:lnTo>
                  <a:pt x="0" y="63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436794" y="5397411"/>
            <a:ext cx="878925" cy="878925"/>
          </a:xfrm>
          <a:custGeom>
            <a:avLst/>
            <a:gdLst/>
            <a:ahLst/>
            <a:cxnLst/>
            <a:rect l="l" t="t" r="r" b="b"/>
            <a:pathLst>
              <a:path w="878925" h="878925">
                <a:moveTo>
                  <a:pt x="0" y="0"/>
                </a:moveTo>
                <a:lnTo>
                  <a:pt x="878925" y="0"/>
                </a:lnTo>
                <a:lnTo>
                  <a:pt x="878925" y="878925"/>
                </a:lnTo>
                <a:lnTo>
                  <a:pt x="0" y="87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096316" y="4379737"/>
            <a:ext cx="1678902" cy="115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2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Data Fields</a:t>
            </a:r>
          </a:p>
          <a:p>
            <a:pPr algn="ctr">
              <a:lnSpc>
                <a:spcPts val="3124"/>
              </a:lnSpc>
            </a:pPr>
            <a:endParaRPr lang="en-US" sz="2232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ctr">
              <a:lnSpc>
                <a:spcPts val="3124"/>
              </a:lnSpc>
            </a:pPr>
            <a:endParaRPr lang="en-US" sz="2232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925599" y="5866828"/>
            <a:ext cx="2117107" cy="157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Numeric Timestamps</a:t>
            </a:r>
          </a:p>
          <a:p>
            <a:pPr algn="ctr">
              <a:lnSpc>
                <a:spcPts val="3194"/>
              </a:lnSpc>
            </a:pPr>
            <a:endParaRPr lang="en-US" sz="2281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ctr">
              <a:lnSpc>
                <a:spcPts val="3194"/>
              </a:lnSpc>
            </a:pPr>
            <a:endParaRPr lang="en-US" sz="2281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06474" y="4403000"/>
            <a:ext cx="1642473" cy="15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Duplicate Prevention</a:t>
            </a:r>
          </a:p>
          <a:p>
            <a:pPr algn="ctr">
              <a:lnSpc>
                <a:spcPts val="3057"/>
              </a:lnSpc>
            </a:pPr>
            <a:endParaRPr lang="en-US" sz="2183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ctr">
              <a:lnSpc>
                <a:spcPts val="3057"/>
              </a:lnSpc>
            </a:pPr>
            <a:endParaRPr lang="en-US" sz="2183" b="1">
              <a:solidFill>
                <a:srgbClr val="3C3C5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987969" y="4848727"/>
            <a:ext cx="2071012" cy="212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45"/>
              </a:lnSpc>
            </a:pPr>
            <a:r>
              <a:rPr lang="en-US" sz="1746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Each entry includes essential information: Name, Entry Time, Exit Time, and Confidence Score.</a:t>
            </a:r>
          </a:p>
          <a:p>
            <a:pPr algn="just">
              <a:lnSpc>
                <a:spcPts val="2445"/>
              </a:lnSpc>
            </a:pPr>
            <a:endParaRPr lang="en-US" sz="1746" dirty="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22437" y="6762271"/>
            <a:ext cx="2081182" cy="220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1785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All timestamps are stored in a clear numeric format, avoiding any complex or hashed representations.</a:t>
            </a:r>
          </a:p>
          <a:p>
            <a:pPr algn="just">
              <a:lnSpc>
                <a:spcPts val="2500"/>
              </a:lnSpc>
            </a:pPr>
            <a:endParaRPr lang="en-US" sz="1785" dirty="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68431" y="5197112"/>
            <a:ext cx="2318559" cy="20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2"/>
              </a:lnSpc>
            </a:pPr>
            <a:r>
              <a:rPr lang="en-US" sz="1708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The system incorporates logic to prevent duplicate entries, ensuring the integrity and accuracy of the attendance log.</a:t>
            </a:r>
          </a:p>
          <a:p>
            <a:pPr algn="just">
              <a:lnSpc>
                <a:spcPts val="2392"/>
              </a:lnSpc>
            </a:pPr>
            <a:endParaRPr lang="en-US" sz="1708" dirty="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887" y="942975"/>
            <a:ext cx="168722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9"/>
              </a:lnSpc>
              <a:spcBef>
                <a:spcPct val="0"/>
              </a:spcBef>
            </a:pPr>
            <a:r>
              <a:rPr lang="en-US" sz="6700" b="1" u="none" strike="noStrike" dirty="0" smtClean="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Faced</a:t>
            </a:r>
            <a:endParaRPr lang="en-US" sz="6700" b="1" u="none" strike="noStrike" dirty="0">
              <a:solidFill>
                <a:srgbClr val="0B4B4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09800" y="2476500"/>
            <a:ext cx="13868400" cy="5840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latin typeface="Poppins" pitchFamily="2" charset="0"/>
                <a:cs typeface="Poppins" pitchFamily="2" charset="0"/>
              </a:rPr>
              <a:t>Heavy </a:t>
            </a:r>
            <a:r>
              <a:rPr lang="en-US" sz="2300" b="1" dirty="0">
                <a:latin typeface="Poppins" pitchFamily="2" charset="0"/>
                <a:cs typeface="Poppins" pitchFamily="2" charset="0"/>
              </a:rPr>
              <a:t>real-time lag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 due to face detection + encoding + tracking + CSV operations in one loop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latin typeface="Poppins" pitchFamily="2" charset="0"/>
                <a:cs typeface="Poppins" pitchFamily="2" charset="0"/>
              </a:rPr>
              <a:t>My face recognized with </a:t>
            </a:r>
            <a:r>
              <a:rPr lang="en-US" sz="2300" b="1" dirty="0">
                <a:latin typeface="Poppins" pitchFamily="2" charset="0"/>
                <a:cs typeface="Poppins" pitchFamily="2" charset="0"/>
              </a:rPr>
              <a:t>low precision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, earlier showed </a:t>
            </a:r>
            <a:r>
              <a:rPr lang="en-US" sz="2300" b="1" dirty="0">
                <a:latin typeface="Poppins" pitchFamily="2" charset="0"/>
                <a:cs typeface="Poppins" pitchFamily="2" charset="0"/>
              </a:rPr>
              <a:t>Unknown &amp; 0 confidence</a:t>
            </a:r>
            <a:endParaRPr lang="en-US" sz="2300" dirty="0">
              <a:latin typeface="Poppins" pitchFamily="2" charset="0"/>
              <a:cs typeface="Poppins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b="1" dirty="0">
                <a:latin typeface="Poppins" pitchFamily="2" charset="0"/>
                <a:cs typeface="Poppins" pitchFamily="2" charset="0"/>
              </a:rPr>
              <a:t>Entry/Exit movement misclassified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, both labeled as exit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b="1" dirty="0">
                <a:latin typeface="Poppins" pitchFamily="2" charset="0"/>
                <a:cs typeface="Poppins" pitchFamily="2" charset="0"/>
              </a:rPr>
              <a:t>CSV stored in hash format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, corrupted headers &amp; repeated overwrites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b="1" dirty="0">
                <a:latin typeface="Poppins" pitchFamily="2" charset="0"/>
                <a:cs typeface="Poppins" pitchFamily="2" charset="0"/>
              </a:rPr>
              <a:t>Bounding box flickering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 when occlusion, lighting or partial faces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b="1" dirty="0">
                <a:latin typeface="Poppins" pitchFamily="2" charset="0"/>
                <a:cs typeface="Poppins" pitchFamily="2" charset="0"/>
              </a:rPr>
              <a:t>Voice command failures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 due to missing/incorrect dependencies (e.g., </a:t>
            </a:r>
            <a:r>
              <a:rPr lang="en-US" sz="2300" dirty="0" err="1">
                <a:latin typeface="Poppins" pitchFamily="2" charset="0"/>
                <a:cs typeface="Poppins" pitchFamily="2" charset="0"/>
              </a:rPr>
              <a:t>PyAudio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latin typeface="Poppins" pitchFamily="2" charset="0"/>
                <a:cs typeface="Poppins" pitchFamily="2" charset="0"/>
              </a:rPr>
              <a:t>Voice commands didn’t trigger actions reliably due to </a:t>
            </a:r>
            <a:r>
              <a:rPr lang="en-US" sz="2300" b="1" dirty="0" err="1">
                <a:latin typeface="Poppins" pitchFamily="2" charset="0"/>
                <a:cs typeface="Poppins" pitchFamily="2" charset="0"/>
              </a:rPr>
              <a:t>async</a:t>
            </a:r>
            <a:r>
              <a:rPr lang="en-US" sz="2300" b="1" dirty="0">
                <a:latin typeface="Poppins" pitchFamily="2" charset="0"/>
                <a:cs typeface="Poppins" pitchFamily="2" charset="0"/>
              </a:rPr>
              <a:t> listening + movement mismatch</a:t>
            </a:r>
            <a:endParaRPr lang="en-US" sz="2300" dirty="0">
              <a:latin typeface="Poppins" pitchFamily="2" charset="0"/>
              <a:cs typeface="Poppins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b="1" dirty="0">
                <a:latin typeface="Poppins" pitchFamily="2" charset="0"/>
                <a:cs typeface="Poppins" pitchFamily="2" charset="0"/>
              </a:rPr>
              <a:t>Multiple duplicate entries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 logged for same person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latin typeface="Poppins" pitchFamily="2" charset="0"/>
                <a:cs typeface="Poppins" pitchFamily="2" charset="0"/>
              </a:rPr>
              <a:t>Limited </a:t>
            </a:r>
            <a:r>
              <a:rPr lang="en-US" sz="2300" b="1" dirty="0">
                <a:latin typeface="Poppins" pitchFamily="2" charset="0"/>
                <a:cs typeface="Poppins" pitchFamily="2" charset="0"/>
              </a:rPr>
              <a:t>offline performance tuning</a:t>
            </a:r>
            <a:r>
              <a:rPr lang="en-US" sz="2300" dirty="0">
                <a:latin typeface="Poppins" pitchFamily="2" charset="0"/>
                <a:cs typeface="Poppins" pitchFamily="2" charset="0"/>
              </a:rPr>
              <a:t> for FPS and tracking stability</a:t>
            </a:r>
          </a:p>
        </p:txBody>
      </p:sp>
    </p:spTree>
    <p:extLst>
      <p:ext uri="{BB962C8B-B14F-4D97-AF65-F5344CB8AC3E}">
        <p14:creationId xmlns:p14="http://schemas.microsoft.com/office/powerpoint/2010/main" val="116005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887" y="942975"/>
            <a:ext cx="16872227" cy="106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9"/>
              </a:lnSpc>
              <a:spcBef>
                <a:spcPct val="0"/>
              </a:spcBef>
            </a:pPr>
            <a:r>
              <a:rPr lang="en-US" sz="6700" b="1" u="none" strike="noStrike" dirty="0" smtClean="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  <a:endParaRPr lang="en-US" sz="6700" b="1" u="none" strike="noStrike" dirty="0">
              <a:solidFill>
                <a:srgbClr val="0B4B4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81200" y="2400300"/>
            <a:ext cx="14706600" cy="670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50" dirty="0" smtClean="0">
                <a:latin typeface="Poppins" pitchFamily="2" charset="0"/>
                <a:cs typeface="Poppins" pitchFamily="2" charset="0"/>
              </a:rPr>
              <a:t>The 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AI-Powered Laptop-Camera Attendance System was successfully developed using MTCNN for multi-person face detection and </a:t>
            </a:r>
            <a:r>
              <a:rPr lang="en-US" sz="2250" dirty="0" err="1">
                <a:latin typeface="Poppins" pitchFamily="2" charset="0"/>
                <a:cs typeface="Poppins" pitchFamily="2" charset="0"/>
              </a:rPr>
              <a:t>FaceNet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 </a:t>
            </a:r>
            <a:r>
              <a:rPr lang="en-US" sz="2250" dirty="0" err="1">
                <a:latin typeface="Poppins" pitchFamily="2" charset="0"/>
                <a:cs typeface="Poppins" pitchFamily="2" charset="0"/>
              </a:rPr>
              <a:t>embeddings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 for identity recognition, enabling real-time re-identification even under occlusions such as masks, glasses, hoodies, and helmets. The system supports automatic attendance marking when no voice command is given for 7 seconds, while also allowing manual marking through speech input using commands like </a:t>
            </a:r>
            <a:r>
              <a:rPr lang="en-US" sz="2250" i="1" dirty="0">
                <a:latin typeface="Poppins" pitchFamily="2" charset="0"/>
                <a:cs typeface="Poppins" pitchFamily="2" charset="0"/>
              </a:rPr>
              <a:t>“mark attendance for (name)”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. Attendance logs now record human-readable entry and exit timestamps along with classification labels, ensuring the CSV file stores correct numerical date-time values without hashing or corruption. Live overlays display a persistent list of users marked </a:t>
            </a:r>
            <a:r>
              <a:rPr lang="en-US" sz="2250" i="1" dirty="0">
                <a:latin typeface="Poppins" pitchFamily="2" charset="0"/>
                <a:cs typeface="Poppins" pitchFamily="2" charset="0"/>
              </a:rPr>
              <a:t>IN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 and those who have exited, improving visibility on screen, while movement direction tracking and bounding box stability were enhanced to reduce flicker and lag. Bonus AI features, including Reinforcement Learning-based smart zoom simulation, LLM-powered attendance queries, voice command control, and attendance analytics, were also integrated, making the solution functional, intelligent, and fully aligned with </a:t>
            </a:r>
            <a:r>
              <a:rPr lang="en-US" sz="2250" dirty="0" err="1">
                <a:latin typeface="Poppins" pitchFamily="2" charset="0"/>
                <a:cs typeface="Poppins" pitchFamily="2" charset="0"/>
              </a:rPr>
              <a:t>hackathon</a:t>
            </a:r>
            <a:r>
              <a:rPr lang="en-US" sz="2250" dirty="0">
                <a:latin typeface="Poppins" pitchFamily="2" charset="0"/>
                <a:cs typeface="Poppins" pitchFamily="2" charset="0"/>
              </a:rPr>
              <a:t> expectations and deliverables.</a:t>
            </a:r>
          </a:p>
        </p:txBody>
      </p:sp>
    </p:spTree>
    <p:extLst>
      <p:ext uri="{BB962C8B-B14F-4D97-AF65-F5344CB8AC3E}">
        <p14:creationId xmlns:p14="http://schemas.microsoft.com/office/powerpoint/2010/main" val="313353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67285" y="4567809"/>
            <a:ext cx="11153429" cy="180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4"/>
              </a:lnSpc>
            </a:pPr>
            <a:r>
              <a:rPr lang="en-US" sz="16200" spc="-858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5167113" y="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70686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700000">
            <a:off x="8827615" y="8494478"/>
            <a:ext cx="632770" cy="632770"/>
            <a:chOff x="0" y="0"/>
            <a:chExt cx="166656" cy="166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656" cy="166656"/>
            </a:xfrm>
            <a:custGeom>
              <a:avLst/>
              <a:gdLst/>
              <a:ahLst/>
              <a:cxnLst/>
              <a:rect l="l" t="t" r="r" b="b"/>
              <a:pathLst>
                <a:path w="166656" h="166656">
                  <a:moveTo>
                    <a:pt x="0" y="0"/>
                  </a:moveTo>
                  <a:lnTo>
                    <a:pt x="166656" y="0"/>
                  </a:lnTo>
                  <a:lnTo>
                    <a:pt x="166656" y="166656"/>
                  </a:lnTo>
                  <a:lnTo>
                    <a:pt x="0" y="166656"/>
                  </a:lnTo>
                  <a:close/>
                </a:path>
              </a:pathLst>
            </a:custGeom>
            <a:solidFill>
              <a:srgbClr val="00AEE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66656" cy="13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88178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67285" y="4567809"/>
            <a:ext cx="11153429" cy="180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4"/>
              </a:lnSpc>
            </a:pPr>
            <a:r>
              <a:rPr lang="en-US" sz="16200" spc="-858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496957" y="-4969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67113" y="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670157" y="66691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70686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2700000">
            <a:off x="8827615" y="8494478"/>
            <a:ext cx="632770" cy="632770"/>
            <a:chOff x="0" y="0"/>
            <a:chExt cx="166656" cy="166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656" cy="166656"/>
            </a:xfrm>
            <a:custGeom>
              <a:avLst/>
              <a:gdLst/>
              <a:ahLst/>
              <a:cxnLst/>
              <a:rect l="l" t="t" r="r" b="b"/>
              <a:pathLst>
                <a:path w="166656" h="166656">
                  <a:moveTo>
                    <a:pt x="0" y="0"/>
                  </a:moveTo>
                  <a:lnTo>
                    <a:pt x="166656" y="0"/>
                  </a:lnTo>
                  <a:lnTo>
                    <a:pt x="166656" y="166656"/>
                  </a:lnTo>
                  <a:lnTo>
                    <a:pt x="0" y="166656"/>
                  </a:lnTo>
                  <a:close/>
                </a:path>
              </a:pathLst>
            </a:custGeom>
            <a:solidFill>
              <a:srgbClr val="00AE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66656" cy="13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8178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2664" y="-806247"/>
            <a:ext cx="6867244" cy="12360856"/>
            <a:chOff x="0" y="0"/>
            <a:chExt cx="9156326" cy="164811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563" r="28708" b="12290"/>
            <a:stretch>
              <a:fillRect/>
            </a:stretch>
          </p:blipFill>
          <p:spPr>
            <a:xfrm>
              <a:off x="0" y="0"/>
              <a:ext cx="9156326" cy="1648114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07970" y="4008789"/>
            <a:ext cx="9651176" cy="556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2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Developing a robust attendance system that operates solely via a laptop webcam, addressing critical needs in real-time:</a:t>
            </a:r>
          </a:p>
          <a:p>
            <a:pPr algn="just">
              <a:lnSpc>
                <a:spcPts val="3991"/>
              </a:lnSpc>
            </a:pPr>
            <a:endParaRPr lang="en-US" sz="285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Accurate person detection and identity recognition.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Effective handling of occlusions.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Precise entry/exit movement tracking.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Reliable confidence scoring and automatic logging.</a:t>
            </a:r>
          </a:p>
          <a:p>
            <a:pPr algn="just">
              <a:lnSpc>
                <a:spcPts val="3991"/>
              </a:lnSpc>
            </a:pPr>
            <a:endParaRPr lang="en-US" sz="285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" y="9410700"/>
            <a:ext cx="11612665" cy="887965"/>
            <a:chOff x="0" y="0"/>
            <a:chExt cx="3141858" cy="346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1858" cy="346694"/>
            </a:xfrm>
            <a:custGeom>
              <a:avLst/>
              <a:gdLst/>
              <a:ahLst/>
              <a:cxnLst/>
              <a:rect l="l" t="t" r="r" b="b"/>
              <a:pathLst>
                <a:path w="3141858" h="346694">
                  <a:moveTo>
                    <a:pt x="0" y="0"/>
                  </a:moveTo>
                  <a:lnTo>
                    <a:pt x="3141858" y="0"/>
                  </a:lnTo>
                  <a:lnTo>
                    <a:pt x="3141858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3141858" cy="3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7970" y="195472"/>
            <a:ext cx="11104694" cy="336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4"/>
              </a:lnSpc>
            </a:pPr>
            <a:r>
              <a:rPr lang="en-US" sz="697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The Challenge: Seamless Real-Time Attendance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8204" y="933450"/>
            <a:ext cx="10831592" cy="115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4"/>
              </a:lnSpc>
              <a:spcBef>
                <a:spcPct val="0"/>
              </a:spcBef>
            </a:pPr>
            <a:r>
              <a:rPr lang="en-US" sz="6971" b="1" u="none" strike="noStrik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Core System 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3463" y="4215532"/>
            <a:ext cx="3095625" cy="3178398"/>
            <a:chOff x="0" y="0"/>
            <a:chExt cx="844716" cy="8673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4716" cy="867303"/>
            </a:xfrm>
            <a:custGeom>
              <a:avLst/>
              <a:gdLst/>
              <a:ahLst/>
              <a:cxnLst/>
              <a:rect l="l" t="t" r="r" b="b"/>
              <a:pathLst>
                <a:path w="844716" h="867303">
                  <a:moveTo>
                    <a:pt x="30011" y="0"/>
                  </a:moveTo>
                  <a:lnTo>
                    <a:pt x="814705" y="0"/>
                  </a:lnTo>
                  <a:cubicBezTo>
                    <a:pt x="822664" y="0"/>
                    <a:pt x="830298" y="3162"/>
                    <a:pt x="835926" y="8790"/>
                  </a:cubicBezTo>
                  <a:cubicBezTo>
                    <a:pt x="841554" y="14418"/>
                    <a:pt x="844716" y="22052"/>
                    <a:pt x="844716" y="30011"/>
                  </a:cubicBezTo>
                  <a:lnTo>
                    <a:pt x="844716" y="837292"/>
                  </a:lnTo>
                  <a:cubicBezTo>
                    <a:pt x="844716" y="845251"/>
                    <a:pt x="841554" y="852884"/>
                    <a:pt x="835926" y="858513"/>
                  </a:cubicBezTo>
                  <a:cubicBezTo>
                    <a:pt x="830298" y="864141"/>
                    <a:pt x="822664" y="867303"/>
                    <a:pt x="814705" y="867303"/>
                  </a:cubicBezTo>
                  <a:lnTo>
                    <a:pt x="30011" y="867303"/>
                  </a:lnTo>
                  <a:cubicBezTo>
                    <a:pt x="22052" y="867303"/>
                    <a:pt x="14418" y="864141"/>
                    <a:pt x="8790" y="858513"/>
                  </a:cubicBezTo>
                  <a:cubicBezTo>
                    <a:pt x="3162" y="852884"/>
                    <a:pt x="0" y="845251"/>
                    <a:pt x="0" y="837292"/>
                  </a:cubicBezTo>
                  <a:lnTo>
                    <a:pt x="0" y="30011"/>
                  </a:lnTo>
                  <a:cubicBezTo>
                    <a:pt x="0" y="22052"/>
                    <a:pt x="3162" y="14418"/>
                    <a:pt x="8790" y="8790"/>
                  </a:cubicBezTo>
                  <a:cubicBezTo>
                    <a:pt x="14418" y="3162"/>
                    <a:pt x="22052" y="0"/>
                    <a:pt x="30011" y="0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44716" cy="92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18389" y="4215532"/>
            <a:ext cx="3095625" cy="3178398"/>
            <a:chOff x="0" y="0"/>
            <a:chExt cx="844716" cy="867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4716" cy="867303"/>
            </a:xfrm>
            <a:custGeom>
              <a:avLst/>
              <a:gdLst/>
              <a:ahLst/>
              <a:cxnLst/>
              <a:rect l="l" t="t" r="r" b="b"/>
              <a:pathLst>
                <a:path w="844716" h="867303">
                  <a:moveTo>
                    <a:pt x="30011" y="0"/>
                  </a:moveTo>
                  <a:lnTo>
                    <a:pt x="814705" y="0"/>
                  </a:lnTo>
                  <a:cubicBezTo>
                    <a:pt x="822664" y="0"/>
                    <a:pt x="830298" y="3162"/>
                    <a:pt x="835926" y="8790"/>
                  </a:cubicBezTo>
                  <a:cubicBezTo>
                    <a:pt x="841554" y="14418"/>
                    <a:pt x="844716" y="22052"/>
                    <a:pt x="844716" y="30011"/>
                  </a:cubicBezTo>
                  <a:lnTo>
                    <a:pt x="844716" y="837292"/>
                  </a:lnTo>
                  <a:cubicBezTo>
                    <a:pt x="844716" y="845251"/>
                    <a:pt x="841554" y="852884"/>
                    <a:pt x="835926" y="858513"/>
                  </a:cubicBezTo>
                  <a:cubicBezTo>
                    <a:pt x="830298" y="864141"/>
                    <a:pt x="822664" y="867303"/>
                    <a:pt x="814705" y="867303"/>
                  </a:cubicBezTo>
                  <a:lnTo>
                    <a:pt x="30011" y="867303"/>
                  </a:lnTo>
                  <a:cubicBezTo>
                    <a:pt x="22052" y="867303"/>
                    <a:pt x="14418" y="864141"/>
                    <a:pt x="8790" y="858513"/>
                  </a:cubicBezTo>
                  <a:cubicBezTo>
                    <a:pt x="3162" y="852884"/>
                    <a:pt x="0" y="845251"/>
                    <a:pt x="0" y="837292"/>
                  </a:cubicBezTo>
                  <a:lnTo>
                    <a:pt x="0" y="30011"/>
                  </a:lnTo>
                  <a:cubicBezTo>
                    <a:pt x="0" y="22052"/>
                    <a:pt x="3162" y="14418"/>
                    <a:pt x="8790" y="8790"/>
                  </a:cubicBezTo>
                  <a:cubicBezTo>
                    <a:pt x="14418" y="3162"/>
                    <a:pt x="22052" y="0"/>
                    <a:pt x="30011" y="0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44716" cy="92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7014" y="3459064"/>
            <a:ext cx="2654268" cy="2832210"/>
            <a:chOff x="0" y="0"/>
            <a:chExt cx="724281" cy="772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4281" cy="772837"/>
            </a:xfrm>
            <a:custGeom>
              <a:avLst/>
              <a:gdLst/>
              <a:ahLst/>
              <a:cxnLst/>
              <a:rect l="l" t="t" r="r" b="b"/>
              <a:pathLst>
                <a:path w="724281" h="772837">
                  <a:moveTo>
                    <a:pt x="35001" y="0"/>
                  </a:moveTo>
                  <a:lnTo>
                    <a:pt x="689280" y="0"/>
                  </a:lnTo>
                  <a:cubicBezTo>
                    <a:pt x="698563" y="0"/>
                    <a:pt x="707465" y="3688"/>
                    <a:pt x="714030" y="10252"/>
                  </a:cubicBezTo>
                  <a:cubicBezTo>
                    <a:pt x="720594" y="16816"/>
                    <a:pt x="724281" y="25718"/>
                    <a:pt x="724281" y="35001"/>
                  </a:cubicBezTo>
                  <a:lnTo>
                    <a:pt x="724281" y="737836"/>
                  </a:lnTo>
                  <a:cubicBezTo>
                    <a:pt x="724281" y="757166"/>
                    <a:pt x="708611" y="772837"/>
                    <a:pt x="689280" y="772837"/>
                  </a:cubicBezTo>
                  <a:lnTo>
                    <a:pt x="35001" y="772837"/>
                  </a:lnTo>
                  <a:cubicBezTo>
                    <a:pt x="15671" y="772837"/>
                    <a:pt x="0" y="757166"/>
                    <a:pt x="0" y="737836"/>
                  </a:cubicBezTo>
                  <a:lnTo>
                    <a:pt x="0" y="35001"/>
                  </a:lnTo>
                  <a:cubicBezTo>
                    <a:pt x="0" y="15671"/>
                    <a:pt x="15671" y="0"/>
                    <a:pt x="35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24281" cy="82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51940" y="3606137"/>
            <a:ext cx="2654268" cy="2832210"/>
            <a:chOff x="0" y="0"/>
            <a:chExt cx="724281" cy="772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4281" cy="772837"/>
            </a:xfrm>
            <a:custGeom>
              <a:avLst/>
              <a:gdLst/>
              <a:ahLst/>
              <a:cxnLst/>
              <a:rect l="l" t="t" r="r" b="b"/>
              <a:pathLst>
                <a:path w="724281" h="772837">
                  <a:moveTo>
                    <a:pt x="35001" y="0"/>
                  </a:moveTo>
                  <a:lnTo>
                    <a:pt x="689280" y="0"/>
                  </a:lnTo>
                  <a:cubicBezTo>
                    <a:pt x="698563" y="0"/>
                    <a:pt x="707465" y="3688"/>
                    <a:pt x="714030" y="10252"/>
                  </a:cubicBezTo>
                  <a:cubicBezTo>
                    <a:pt x="720594" y="16816"/>
                    <a:pt x="724281" y="25718"/>
                    <a:pt x="724281" y="35001"/>
                  </a:cubicBezTo>
                  <a:lnTo>
                    <a:pt x="724281" y="737836"/>
                  </a:lnTo>
                  <a:cubicBezTo>
                    <a:pt x="724281" y="757166"/>
                    <a:pt x="708611" y="772837"/>
                    <a:pt x="689280" y="772837"/>
                  </a:cubicBezTo>
                  <a:lnTo>
                    <a:pt x="35001" y="772837"/>
                  </a:lnTo>
                  <a:cubicBezTo>
                    <a:pt x="15671" y="772837"/>
                    <a:pt x="0" y="757166"/>
                    <a:pt x="0" y="737836"/>
                  </a:cubicBezTo>
                  <a:lnTo>
                    <a:pt x="0" y="35001"/>
                  </a:lnTo>
                  <a:cubicBezTo>
                    <a:pt x="0" y="15671"/>
                    <a:pt x="15671" y="0"/>
                    <a:pt x="35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24281" cy="82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3315" y="4215532"/>
            <a:ext cx="3095625" cy="3178398"/>
            <a:chOff x="0" y="0"/>
            <a:chExt cx="844716" cy="8673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4716" cy="867303"/>
            </a:xfrm>
            <a:custGeom>
              <a:avLst/>
              <a:gdLst/>
              <a:ahLst/>
              <a:cxnLst/>
              <a:rect l="l" t="t" r="r" b="b"/>
              <a:pathLst>
                <a:path w="844716" h="867303">
                  <a:moveTo>
                    <a:pt x="30011" y="0"/>
                  </a:moveTo>
                  <a:lnTo>
                    <a:pt x="814705" y="0"/>
                  </a:lnTo>
                  <a:cubicBezTo>
                    <a:pt x="822664" y="0"/>
                    <a:pt x="830298" y="3162"/>
                    <a:pt x="835926" y="8790"/>
                  </a:cubicBezTo>
                  <a:cubicBezTo>
                    <a:pt x="841554" y="14418"/>
                    <a:pt x="844716" y="22052"/>
                    <a:pt x="844716" y="30011"/>
                  </a:cubicBezTo>
                  <a:lnTo>
                    <a:pt x="844716" y="837292"/>
                  </a:lnTo>
                  <a:cubicBezTo>
                    <a:pt x="844716" y="845251"/>
                    <a:pt x="841554" y="852884"/>
                    <a:pt x="835926" y="858513"/>
                  </a:cubicBezTo>
                  <a:cubicBezTo>
                    <a:pt x="830298" y="864141"/>
                    <a:pt x="822664" y="867303"/>
                    <a:pt x="814705" y="867303"/>
                  </a:cubicBezTo>
                  <a:lnTo>
                    <a:pt x="30011" y="867303"/>
                  </a:lnTo>
                  <a:cubicBezTo>
                    <a:pt x="22052" y="867303"/>
                    <a:pt x="14418" y="864141"/>
                    <a:pt x="8790" y="858513"/>
                  </a:cubicBezTo>
                  <a:cubicBezTo>
                    <a:pt x="3162" y="852884"/>
                    <a:pt x="0" y="845251"/>
                    <a:pt x="0" y="837292"/>
                  </a:cubicBezTo>
                  <a:lnTo>
                    <a:pt x="0" y="30011"/>
                  </a:lnTo>
                  <a:cubicBezTo>
                    <a:pt x="0" y="22052"/>
                    <a:pt x="3162" y="14418"/>
                    <a:pt x="8790" y="8790"/>
                  </a:cubicBezTo>
                  <a:cubicBezTo>
                    <a:pt x="14418" y="3162"/>
                    <a:pt x="22052" y="0"/>
                    <a:pt x="30011" y="0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44716" cy="92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16866" y="3459064"/>
            <a:ext cx="2654268" cy="2832210"/>
            <a:chOff x="0" y="0"/>
            <a:chExt cx="724281" cy="7728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4281" cy="772837"/>
            </a:xfrm>
            <a:custGeom>
              <a:avLst/>
              <a:gdLst/>
              <a:ahLst/>
              <a:cxnLst/>
              <a:rect l="l" t="t" r="r" b="b"/>
              <a:pathLst>
                <a:path w="724281" h="772837">
                  <a:moveTo>
                    <a:pt x="35001" y="0"/>
                  </a:moveTo>
                  <a:lnTo>
                    <a:pt x="689280" y="0"/>
                  </a:lnTo>
                  <a:cubicBezTo>
                    <a:pt x="698563" y="0"/>
                    <a:pt x="707465" y="3688"/>
                    <a:pt x="714030" y="10252"/>
                  </a:cubicBezTo>
                  <a:cubicBezTo>
                    <a:pt x="720594" y="16816"/>
                    <a:pt x="724281" y="25718"/>
                    <a:pt x="724281" y="35001"/>
                  </a:cubicBezTo>
                  <a:lnTo>
                    <a:pt x="724281" y="737836"/>
                  </a:lnTo>
                  <a:cubicBezTo>
                    <a:pt x="724281" y="757166"/>
                    <a:pt x="708611" y="772837"/>
                    <a:pt x="689280" y="772837"/>
                  </a:cubicBezTo>
                  <a:lnTo>
                    <a:pt x="35001" y="772837"/>
                  </a:lnTo>
                  <a:cubicBezTo>
                    <a:pt x="15671" y="772837"/>
                    <a:pt x="0" y="757166"/>
                    <a:pt x="0" y="737836"/>
                  </a:cubicBezTo>
                  <a:lnTo>
                    <a:pt x="0" y="35001"/>
                  </a:lnTo>
                  <a:cubicBezTo>
                    <a:pt x="0" y="15671"/>
                    <a:pt x="15671" y="0"/>
                    <a:pt x="35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24281" cy="82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48241" y="4215532"/>
            <a:ext cx="3095625" cy="3178398"/>
            <a:chOff x="0" y="0"/>
            <a:chExt cx="844716" cy="8673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4716" cy="867303"/>
            </a:xfrm>
            <a:custGeom>
              <a:avLst/>
              <a:gdLst/>
              <a:ahLst/>
              <a:cxnLst/>
              <a:rect l="l" t="t" r="r" b="b"/>
              <a:pathLst>
                <a:path w="844716" h="867303">
                  <a:moveTo>
                    <a:pt x="30011" y="0"/>
                  </a:moveTo>
                  <a:lnTo>
                    <a:pt x="814705" y="0"/>
                  </a:lnTo>
                  <a:cubicBezTo>
                    <a:pt x="822664" y="0"/>
                    <a:pt x="830298" y="3162"/>
                    <a:pt x="835926" y="8790"/>
                  </a:cubicBezTo>
                  <a:cubicBezTo>
                    <a:pt x="841554" y="14418"/>
                    <a:pt x="844716" y="22052"/>
                    <a:pt x="844716" y="30011"/>
                  </a:cubicBezTo>
                  <a:lnTo>
                    <a:pt x="844716" y="837292"/>
                  </a:lnTo>
                  <a:cubicBezTo>
                    <a:pt x="844716" y="845251"/>
                    <a:pt x="841554" y="852884"/>
                    <a:pt x="835926" y="858513"/>
                  </a:cubicBezTo>
                  <a:cubicBezTo>
                    <a:pt x="830298" y="864141"/>
                    <a:pt x="822664" y="867303"/>
                    <a:pt x="814705" y="867303"/>
                  </a:cubicBezTo>
                  <a:lnTo>
                    <a:pt x="30011" y="867303"/>
                  </a:lnTo>
                  <a:cubicBezTo>
                    <a:pt x="22052" y="867303"/>
                    <a:pt x="14418" y="864141"/>
                    <a:pt x="8790" y="858513"/>
                  </a:cubicBezTo>
                  <a:cubicBezTo>
                    <a:pt x="3162" y="852884"/>
                    <a:pt x="0" y="845251"/>
                    <a:pt x="0" y="837292"/>
                  </a:cubicBezTo>
                  <a:lnTo>
                    <a:pt x="0" y="30011"/>
                  </a:lnTo>
                  <a:cubicBezTo>
                    <a:pt x="0" y="22052"/>
                    <a:pt x="3162" y="14418"/>
                    <a:pt x="8790" y="8790"/>
                  </a:cubicBezTo>
                  <a:cubicBezTo>
                    <a:pt x="14418" y="3162"/>
                    <a:pt x="22052" y="0"/>
                    <a:pt x="30011" y="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44716" cy="92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1792" y="3459064"/>
            <a:ext cx="2654268" cy="2832210"/>
            <a:chOff x="0" y="0"/>
            <a:chExt cx="724281" cy="7728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4281" cy="772837"/>
            </a:xfrm>
            <a:custGeom>
              <a:avLst/>
              <a:gdLst/>
              <a:ahLst/>
              <a:cxnLst/>
              <a:rect l="l" t="t" r="r" b="b"/>
              <a:pathLst>
                <a:path w="724281" h="772837">
                  <a:moveTo>
                    <a:pt x="35001" y="0"/>
                  </a:moveTo>
                  <a:lnTo>
                    <a:pt x="689280" y="0"/>
                  </a:lnTo>
                  <a:cubicBezTo>
                    <a:pt x="698563" y="0"/>
                    <a:pt x="707465" y="3688"/>
                    <a:pt x="714030" y="10252"/>
                  </a:cubicBezTo>
                  <a:cubicBezTo>
                    <a:pt x="720594" y="16816"/>
                    <a:pt x="724281" y="25718"/>
                    <a:pt x="724281" y="35001"/>
                  </a:cubicBezTo>
                  <a:lnTo>
                    <a:pt x="724281" y="737836"/>
                  </a:lnTo>
                  <a:cubicBezTo>
                    <a:pt x="724281" y="757166"/>
                    <a:pt x="708611" y="772837"/>
                    <a:pt x="689280" y="772837"/>
                  </a:cubicBezTo>
                  <a:lnTo>
                    <a:pt x="35001" y="772837"/>
                  </a:lnTo>
                  <a:cubicBezTo>
                    <a:pt x="15671" y="772837"/>
                    <a:pt x="0" y="757166"/>
                    <a:pt x="0" y="737836"/>
                  </a:cubicBezTo>
                  <a:lnTo>
                    <a:pt x="0" y="35001"/>
                  </a:lnTo>
                  <a:cubicBezTo>
                    <a:pt x="0" y="15671"/>
                    <a:pt x="15671" y="0"/>
                    <a:pt x="35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724281" cy="82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13167" y="4215532"/>
            <a:ext cx="3095625" cy="3178398"/>
            <a:chOff x="0" y="0"/>
            <a:chExt cx="844716" cy="8673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44716" cy="867303"/>
            </a:xfrm>
            <a:custGeom>
              <a:avLst/>
              <a:gdLst/>
              <a:ahLst/>
              <a:cxnLst/>
              <a:rect l="l" t="t" r="r" b="b"/>
              <a:pathLst>
                <a:path w="844716" h="867303">
                  <a:moveTo>
                    <a:pt x="30011" y="0"/>
                  </a:moveTo>
                  <a:lnTo>
                    <a:pt x="814705" y="0"/>
                  </a:lnTo>
                  <a:cubicBezTo>
                    <a:pt x="822664" y="0"/>
                    <a:pt x="830298" y="3162"/>
                    <a:pt x="835926" y="8790"/>
                  </a:cubicBezTo>
                  <a:cubicBezTo>
                    <a:pt x="841554" y="14418"/>
                    <a:pt x="844716" y="22052"/>
                    <a:pt x="844716" y="30011"/>
                  </a:cubicBezTo>
                  <a:lnTo>
                    <a:pt x="844716" y="837292"/>
                  </a:lnTo>
                  <a:cubicBezTo>
                    <a:pt x="844716" y="845251"/>
                    <a:pt x="841554" y="852884"/>
                    <a:pt x="835926" y="858513"/>
                  </a:cubicBezTo>
                  <a:cubicBezTo>
                    <a:pt x="830298" y="864141"/>
                    <a:pt x="822664" y="867303"/>
                    <a:pt x="814705" y="867303"/>
                  </a:cubicBezTo>
                  <a:lnTo>
                    <a:pt x="30011" y="867303"/>
                  </a:lnTo>
                  <a:cubicBezTo>
                    <a:pt x="22052" y="867303"/>
                    <a:pt x="14418" y="864141"/>
                    <a:pt x="8790" y="858513"/>
                  </a:cubicBezTo>
                  <a:cubicBezTo>
                    <a:pt x="3162" y="852884"/>
                    <a:pt x="0" y="845251"/>
                    <a:pt x="0" y="837292"/>
                  </a:cubicBezTo>
                  <a:lnTo>
                    <a:pt x="0" y="30011"/>
                  </a:lnTo>
                  <a:cubicBezTo>
                    <a:pt x="0" y="22052"/>
                    <a:pt x="3162" y="14418"/>
                    <a:pt x="8790" y="8790"/>
                  </a:cubicBezTo>
                  <a:cubicBezTo>
                    <a:pt x="14418" y="3162"/>
                    <a:pt x="22052" y="0"/>
                    <a:pt x="30011" y="0"/>
                  </a:cubicBezTo>
                  <a:close/>
                </a:path>
              </a:pathLst>
            </a:custGeom>
            <a:solidFill>
              <a:srgbClr val="9E8C9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44716" cy="924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346718" y="3459064"/>
            <a:ext cx="2654268" cy="2832210"/>
            <a:chOff x="0" y="0"/>
            <a:chExt cx="724281" cy="7728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24281" cy="772837"/>
            </a:xfrm>
            <a:custGeom>
              <a:avLst/>
              <a:gdLst/>
              <a:ahLst/>
              <a:cxnLst/>
              <a:rect l="l" t="t" r="r" b="b"/>
              <a:pathLst>
                <a:path w="724281" h="772837">
                  <a:moveTo>
                    <a:pt x="35001" y="0"/>
                  </a:moveTo>
                  <a:lnTo>
                    <a:pt x="689280" y="0"/>
                  </a:lnTo>
                  <a:cubicBezTo>
                    <a:pt x="698563" y="0"/>
                    <a:pt x="707465" y="3688"/>
                    <a:pt x="714030" y="10252"/>
                  </a:cubicBezTo>
                  <a:cubicBezTo>
                    <a:pt x="720594" y="16816"/>
                    <a:pt x="724281" y="25718"/>
                    <a:pt x="724281" y="35001"/>
                  </a:cubicBezTo>
                  <a:lnTo>
                    <a:pt x="724281" y="737836"/>
                  </a:lnTo>
                  <a:cubicBezTo>
                    <a:pt x="724281" y="757166"/>
                    <a:pt x="708611" y="772837"/>
                    <a:pt x="689280" y="772837"/>
                  </a:cubicBezTo>
                  <a:lnTo>
                    <a:pt x="35001" y="772837"/>
                  </a:lnTo>
                  <a:cubicBezTo>
                    <a:pt x="15671" y="772837"/>
                    <a:pt x="0" y="757166"/>
                    <a:pt x="0" y="737836"/>
                  </a:cubicBezTo>
                  <a:lnTo>
                    <a:pt x="0" y="35001"/>
                  </a:lnTo>
                  <a:cubicBezTo>
                    <a:pt x="0" y="15671"/>
                    <a:pt x="15671" y="0"/>
                    <a:pt x="35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24281" cy="829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28700" y="8414467"/>
            <a:ext cx="16230600" cy="0"/>
          </a:xfrm>
          <a:prstGeom prst="line">
            <a:avLst/>
          </a:prstGeom>
          <a:ln w="295275" cap="rnd">
            <a:solidFill>
              <a:srgbClr val="E4E4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2413587" y="8226779"/>
            <a:ext cx="375377" cy="3753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246983" y="8226779"/>
            <a:ext cx="375377" cy="3753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524781" y="8226779"/>
            <a:ext cx="375377" cy="3753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>
            <a:off x="2595098" y="7393929"/>
            <a:ext cx="0" cy="839210"/>
          </a:xfrm>
          <a:prstGeom prst="line">
            <a:avLst/>
          </a:prstGeom>
          <a:ln w="38100" cap="flat">
            <a:solidFill>
              <a:srgbClr val="3C3C5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5847151" y="7471888"/>
            <a:ext cx="0" cy="839210"/>
          </a:xfrm>
          <a:prstGeom prst="line">
            <a:avLst/>
          </a:prstGeom>
          <a:ln w="38100" cap="flat">
            <a:solidFill>
              <a:srgbClr val="3C3C5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5659463" y="8226779"/>
            <a:ext cx="375377" cy="37537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>
            <a:off x="9131127" y="7471888"/>
            <a:ext cx="0" cy="839210"/>
          </a:xfrm>
          <a:prstGeom prst="line">
            <a:avLst/>
          </a:prstGeom>
          <a:ln w="38100" cap="flat">
            <a:solidFill>
              <a:srgbClr val="3C3C5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8943439" y="8226779"/>
            <a:ext cx="375377" cy="37537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AutoShape 52"/>
          <p:cNvSpPr/>
          <p:nvPr/>
        </p:nvSpPr>
        <p:spPr>
          <a:xfrm>
            <a:off x="12408926" y="7393929"/>
            <a:ext cx="0" cy="839210"/>
          </a:xfrm>
          <a:prstGeom prst="line">
            <a:avLst/>
          </a:prstGeom>
          <a:ln w="38100" cap="flat">
            <a:solidFill>
              <a:srgbClr val="3C3C5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15689824" y="7393929"/>
            <a:ext cx="0" cy="839210"/>
          </a:xfrm>
          <a:prstGeom prst="line">
            <a:avLst/>
          </a:prstGeom>
          <a:ln w="38100" cap="flat">
            <a:solidFill>
              <a:srgbClr val="3C3C5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Freeform 54"/>
          <p:cNvSpPr/>
          <p:nvPr/>
        </p:nvSpPr>
        <p:spPr>
          <a:xfrm>
            <a:off x="2057572" y="3346065"/>
            <a:ext cx="1075052" cy="1075052"/>
          </a:xfrm>
          <a:custGeom>
            <a:avLst/>
            <a:gdLst/>
            <a:ahLst/>
            <a:cxnLst/>
            <a:rect l="l" t="t" r="r" b="b"/>
            <a:pathLst>
              <a:path w="1075052" h="1075052">
                <a:moveTo>
                  <a:pt x="0" y="0"/>
                </a:moveTo>
                <a:lnTo>
                  <a:pt x="1075052" y="0"/>
                </a:lnTo>
                <a:lnTo>
                  <a:pt x="1075052" y="1075051"/>
                </a:lnTo>
                <a:lnTo>
                  <a:pt x="0" y="107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8563117" y="3202792"/>
            <a:ext cx="1170699" cy="1170699"/>
          </a:xfrm>
          <a:custGeom>
            <a:avLst/>
            <a:gdLst/>
            <a:ahLst/>
            <a:cxnLst/>
            <a:rect l="l" t="t" r="r" b="b"/>
            <a:pathLst>
              <a:path w="1170699" h="1170699">
                <a:moveTo>
                  <a:pt x="0" y="0"/>
                </a:moveTo>
                <a:lnTo>
                  <a:pt x="1170699" y="0"/>
                </a:lnTo>
                <a:lnTo>
                  <a:pt x="1170699" y="1170699"/>
                </a:lnTo>
                <a:lnTo>
                  <a:pt x="0" y="117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1821052" y="3249004"/>
            <a:ext cx="1150002" cy="1150002"/>
          </a:xfrm>
          <a:custGeom>
            <a:avLst/>
            <a:gdLst/>
            <a:ahLst/>
            <a:cxnLst/>
            <a:rect l="l" t="t" r="r" b="b"/>
            <a:pathLst>
              <a:path w="1150002" h="1150002">
                <a:moveTo>
                  <a:pt x="0" y="0"/>
                </a:moveTo>
                <a:lnTo>
                  <a:pt x="1150003" y="0"/>
                </a:lnTo>
                <a:lnTo>
                  <a:pt x="1150003" y="1150002"/>
                </a:lnTo>
                <a:lnTo>
                  <a:pt x="0" y="1150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5062140" y="3323955"/>
            <a:ext cx="1255368" cy="1075052"/>
          </a:xfrm>
          <a:custGeom>
            <a:avLst/>
            <a:gdLst/>
            <a:ahLst/>
            <a:cxnLst/>
            <a:rect l="l" t="t" r="r" b="b"/>
            <a:pathLst>
              <a:path w="1255368" h="1075052">
                <a:moveTo>
                  <a:pt x="0" y="0"/>
                </a:moveTo>
                <a:lnTo>
                  <a:pt x="1255368" y="0"/>
                </a:lnTo>
                <a:lnTo>
                  <a:pt x="1255368" y="1075051"/>
                </a:lnTo>
                <a:lnTo>
                  <a:pt x="0" y="107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5416404" y="3346065"/>
            <a:ext cx="1000196" cy="1000196"/>
          </a:xfrm>
          <a:custGeom>
            <a:avLst/>
            <a:gdLst/>
            <a:ahLst/>
            <a:cxnLst/>
            <a:rect l="l" t="t" r="r" b="b"/>
            <a:pathLst>
              <a:path w="1000196" h="1000196">
                <a:moveTo>
                  <a:pt x="0" y="0"/>
                </a:moveTo>
                <a:lnTo>
                  <a:pt x="1000196" y="0"/>
                </a:lnTo>
                <a:lnTo>
                  <a:pt x="1000196" y="1000196"/>
                </a:lnTo>
                <a:lnTo>
                  <a:pt x="0" y="1000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1650863" y="6381197"/>
            <a:ext cx="192657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Multi-Person Detection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915789" y="6381197"/>
            <a:ext cx="192657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Identity Recognition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82088" y="4621141"/>
            <a:ext cx="2238375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Achieve detection of multiple individuals at a rate exceeding 10 frames per second (FPS).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47014" y="4621141"/>
            <a:ext cx="2238375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Accurately recognise individuals from a concise, pre-established dataset.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180715" y="6381197"/>
            <a:ext cx="192657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Occlusion Robustness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011940" y="4621141"/>
            <a:ext cx="2238375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Maintain recognition accuracy despite masks, glasses, hoodies, helmets, and other obstructions.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445641" y="6381197"/>
            <a:ext cx="192657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Entry/Exit Identification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276866" y="4621141"/>
            <a:ext cx="2238375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Precisely identify when individuals are entering or exiting the monitored area.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710567" y="6381197"/>
            <a:ext cx="192657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Automated Logging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541792" y="4621141"/>
            <a:ext cx="2238375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Log attendance with accurate timestamps and corresponding confidence scores for each event.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5586" y="933450"/>
            <a:ext cx="12537758" cy="115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4"/>
              </a:lnSpc>
              <a:spcBef>
                <a:spcPct val="0"/>
              </a:spcBef>
            </a:pPr>
            <a:r>
              <a:rPr lang="en-US" sz="6971" b="1" u="none" strike="noStrik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Underpinning Technologies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8791" y="5093172"/>
            <a:ext cx="4291668" cy="2510067"/>
            <a:chOff x="0" y="0"/>
            <a:chExt cx="1218698" cy="7127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8DB0D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2945272" y="5093172"/>
            <a:ext cx="4291668" cy="2510067"/>
            <a:chOff x="0" y="0"/>
            <a:chExt cx="1218698" cy="7127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4EA35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17034" y="3324781"/>
            <a:ext cx="1755181" cy="17551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8DB0D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15559" y="3324781"/>
            <a:ext cx="1755181" cy="17551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4EA35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0495" y="3538242"/>
            <a:ext cx="1328259" cy="132825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B0D9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26977" y="3538242"/>
            <a:ext cx="1328259" cy="132825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35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5645840" y="5093172"/>
            <a:ext cx="4291668" cy="2510067"/>
            <a:chOff x="0" y="0"/>
            <a:chExt cx="1218698" cy="7127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914083" y="3324781"/>
            <a:ext cx="1755181" cy="175518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27544" y="3538242"/>
            <a:ext cx="1328259" cy="132825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8346407" y="5093172"/>
            <a:ext cx="4291668" cy="2510067"/>
            <a:chOff x="0" y="0"/>
            <a:chExt cx="1218698" cy="7127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2607" y="3324781"/>
            <a:ext cx="1755181" cy="175518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28111" y="3538242"/>
            <a:ext cx="1328259" cy="132825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1046974" y="5093172"/>
            <a:ext cx="4291668" cy="2510067"/>
            <a:chOff x="0" y="0"/>
            <a:chExt cx="1218698" cy="7127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D8B4A4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311132" y="3324781"/>
            <a:ext cx="1755181" cy="175518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D8B4A4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528678" y="3538242"/>
            <a:ext cx="1328259" cy="132825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B4A4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5400000">
            <a:off x="13747541" y="5093172"/>
            <a:ext cx="4291668" cy="2510067"/>
            <a:chOff x="0" y="0"/>
            <a:chExt cx="1218698" cy="71278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14873" cy="712780"/>
            </a:xfrm>
            <a:custGeom>
              <a:avLst/>
              <a:gdLst/>
              <a:ahLst/>
              <a:cxnLst/>
              <a:rect l="l" t="t" r="r" b="b"/>
              <a:pathLst>
                <a:path w="1214873" h="712780">
                  <a:moveTo>
                    <a:pt x="1001067" y="0"/>
                  </a:moveTo>
                  <a:lnTo>
                    <a:pt x="14432" y="0"/>
                  </a:lnTo>
                  <a:cubicBezTo>
                    <a:pt x="6461" y="0"/>
                    <a:pt x="0" y="6461"/>
                    <a:pt x="0" y="14432"/>
                  </a:cubicBezTo>
                  <a:lnTo>
                    <a:pt x="0" y="698348"/>
                  </a:lnTo>
                  <a:cubicBezTo>
                    <a:pt x="0" y="706319"/>
                    <a:pt x="6461" y="712780"/>
                    <a:pt x="14432" y="712780"/>
                  </a:cubicBezTo>
                  <a:lnTo>
                    <a:pt x="1001067" y="712780"/>
                  </a:lnTo>
                  <a:cubicBezTo>
                    <a:pt x="1009989" y="712780"/>
                    <a:pt x="1018227" y="707994"/>
                    <a:pt x="1022646" y="700243"/>
                  </a:cubicBezTo>
                  <a:lnTo>
                    <a:pt x="1211550" y="368927"/>
                  </a:lnTo>
                  <a:cubicBezTo>
                    <a:pt x="1215981" y="361156"/>
                    <a:pt x="1215981" y="351624"/>
                    <a:pt x="1211550" y="343853"/>
                  </a:cubicBezTo>
                  <a:lnTo>
                    <a:pt x="1022646" y="12537"/>
                  </a:lnTo>
                  <a:cubicBezTo>
                    <a:pt x="1018227" y="4786"/>
                    <a:pt x="1009989" y="0"/>
                    <a:pt x="1001067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A4D8C8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009656" y="3324781"/>
            <a:ext cx="1755181" cy="175518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A4D8C8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229245" y="3538242"/>
            <a:ext cx="1328259" cy="132825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D8C8"/>
            </a:solidFill>
            <a:ln cap="sq">
              <a:noFill/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4514" y="7684039"/>
            <a:ext cx="2020223" cy="597871"/>
            <a:chOff x="0" y="0"/>
            <a:chExt cx="2845361" cy="842066"/>
          </a:xfrm>
        </p:grpSpPr>
        <p:sp>
          <p:nvSpPr>
            <p:cNvPr id="58" name="Freeform 58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8DB0D9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083038" y="7684039"/>
            <a:ext cx="2020223" cy="597871"/>
            <a:chOff x="0" y="0"/>
            <a:chExt cx="2845361" cy="842066"/>
          </a:xfrm>
        </p:grpSpPr>
        <p:sp>
          <p:nvSpPr>
            <p:cNvPr id="61" name="Freeform 61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4EA353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774765" y="7684039"/>
            <a:ext cx="2020223" cy="597871"/>
            <a:chOff x="0" y="0"/>
            <a:chExt cx="2845361" cy="842066"/>
          </a:xfrm>
        </p:grpSpPr>
        <p:sp>
          <p:nvSpPr>
            <p:cNvPr id="64" name="Freeform 64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466492" y="7684039"/>
            <a:ext cx="2020223" cy="597871"/>
            <a:chOff x="0" y="0"/>
            <a:chExt cx="2845361" cy="842066"/>
          </a:xfrm>
        </p:grpSpPr>
        <p:sp>
          <p:nvSpPr>
            <p:cNvPr id="67" name="Freeform 67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158219" y="7684039"/>
            <a:ext cx="2020223" cy="597871"/>
            <a:chOff x="0" y="0"/>
            <a:chExt cx="2845361" cy="842066"/>
          </a:xfrm>
        </p:grpSpPr>
        <p:sp>
          <p:nvSpPr>
            <p:cNvPr id="70" name="Freeform 70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D8B4A4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4849946" y="7684039"/>
            <a:ext cx="2020223" cy="597871"/>
            <a:chOff x="0" y="0"/>
            <a:chExt cx="2845361" cy="842066"/>
          </a:xfrm>
        </p:grpSpPr>
        <p:sp>
          <p:nvSpPr>
            <p:cNvPr id="73" name="Freeform 73"/>
            <p:cNvSpPr/>
            <p:nvPr/>
          </p:nvSpPr>
          <p:spPr>
            <a:xfrm>
              <a:off x="22264" y="0"/>
              <a:ext cx="2800833" cy="833673"/>
            </a:xfrm>
            <a:custGeom>
              <a:avLst/>
              <a:gdLst/>
              <a:ahLst/>
              <a:cxnLst/>
              <a:rect l="l" t="t" r="r" b="b"/>
              <a:pathLst>
                <a:path w="2800833" h="833673">
                  <a:moveTo>
                    <a:pt x="1426799" y="826450"/>
                  </a:moveTo>
                  <a:lnTo>
                    <a:pt x="2796715" y="15616"/>
                  </a:lnTo>
                  <a:cubicBezTo>
                    <a:pt x="2799969" y="13689"/>
                    <a:pt x="2801533" y="9824"/>
                    <a:pt x="2800535" y="6177"/>
                  </a:cubicBezTo>
                  <a:cubicBezTo>
                    <a:pt x="2799536" y="2529"/>
                    <a:pt x="2796221" y="0"/>
                    <a:pt x="2792440" y="0"/>
                  </a:cubicBezTo>
                  <a:lnTo>
                    <a:pt x="8394" y="0"/>
                  </a:lnTo>
                  <a:cubicBezTo>
                    <a:pt x="4612" y="0"/>
                    <a:pt x="1297" y="2529"/>
                    <a:pt x="299" y="6177"/>
                  </a:cubicBezTo>
                  <a:cubicBezTo>
                    <a:pt x="-700" y="9824"/>
                    <a:pt x="864" y="13689"/>
                    <a:pt x="4119" y="15616"/>
                  </a:cubicBezTo>
                  <a:lnTo>
                    <a:pt x="1374034" y="826450"/>
                  </a:lnTo>
                  <a:cubicBezTo>
                    <a:pt x="1390304" y="836080"/>
                    <a:pt x="1410529" y="836080"/>
                    <a:pt x="1426799" y="826450"/>
                  </a:cubicBezTo>
                  <a:close/>
                </a:path>
              </a:pathLst>
            </a:custGeom>
            <a:solidFill>
              <a:srgbClr val="A4D8C8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444588" y="2998"/>
              <a:ext cx="1956186" cy="44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2300781" y="8755968"/>
            <a:ext cx="187688" cy="187688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B0D9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4999305" y="8755968"/>
            <a:ext cx="187688" cy="187688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353"/>
            </a:solidFill>
            <a:ln cap="sq">
              <a:noFill/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7697829" y="8755968"/>
            <a:ext cx="187688" cy="187688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396354" y="8755968"/>
            <a:ext cx="187688" cy="187688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3094878" y="8755968"/>
            <a:ext cx="187688" cy="187688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B4A4"/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5793403" y="8755968"/>
            <a:ext cx="187688" cy="187688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D8C8"/>
            </a:solidFill>
            <a:ln cap="sq">
              <a:noFill/>
              <a:prstDash val="solid"/>
              <a:miter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3" name="Freeform 93"/>
          <p:cNvSpPr/>
          <p:nvPr/>
        </p:nvSpPr>
        <p:spPr>
          <a:xfrm>
            <a:off x="10051813" y="3754462"/>
            <a:ext cx="895820" cy="895820"/>
          </a:xfrm>
          <a:custGeom>
            <a:avLst/>
            <a:gdLst/>
            <a:ahLst/>
            <a:cxnLst/>
            <a:rect l="l" t="t" r="r" b="b"/>
            <a:pathLst>
              <a:path w="895820" h="895820">
                <a:moveTo>
                  <a:pt x="0" y="0"/>
                </a:moveTo>
                <a:lnTo>
                  <a:pt x="895820" y="0"/>
                </a:lnTo>
                <a:lnTo>
                  <a:pt x="895820" y="895820"/>
                </a:lnTo>
                <a:lnTo>
                  <a:pt x="0" y="89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1999173" y="3822627"/>
            <a:ext cx="760575" cy="759490"/>
          </a:xfrm>
          <a:custGeom>
            <a:avLst/>
            <a:gdLst/>
            <a:ahLst/>
            <a:cxnLst/>
            <a:rect l="l" t="t" r="r" b="b"/>
            <a:pathLst>
              <a:path w="760575" h="759490">
                <a:moveTo>
                  <a:pt x="0" y="0"/>
                </a:moveTo>
                <a:lnTo>
                  <a:pt x="760575" y="0"/>
                </a:lnTo>
                <a:lnTo>
                  <a:pt x="760575" y="759490"/>
                </a:lnTo>
                <a:lnTo>
                  <a:pt x="0" y="759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706643" y="3702905"/>
            <a:ext cx="810822" cy="998933"/>
          </a:xfrm>
          <a:custGeom>
            <a:avLst/>
            <a:gdLst/>
            <a:ahLst/>
            <a:cxnLst/>
            <a:rect l="l" t="t" r="r" b="b"/>
            <a:pathLst>
              <a:path w="810822" h="998933">
                <a:moveTo>
                  <a:pt x="0" y="0"/>
                </a:moveTo>
                <a:lnTo>
                  <a:pt x="810822" y="0"/>
                </a:lnTo>
                <a:lnTo>
                  <a:pt x="810822" y="998933"/>
                </a:lnTo>
                <a:lnTo>
                  <a:pt x="0" y="99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7393890" y="3822627"/>
            <a:ext cx="824142" cy="863387"/>
          </a:xfrm>
          <a:custGeom>
            <a:avLst/>
            <a:gdLst/>
            <a:ahLst/>
            <a:cxnLst/>
            <a:rect l="l" t="t" r="r" b="b"/>
            <a:pathLst>
              <a:path w="824142" h="863387">
                <a:moveTo>
                  <a:pt x="0" y="0"/>
                </a:moveTo>
                <a:lnTo>
                  <a:pt x="824142" y="0"/>
                </a:lnTo>
                <a:lnTo>
                  <a:pt x="824142" y="863387"/>
                </a:lnTo>
                <a:lnTo>
                  <a:pt x="0" y="86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12795024" y="3822627"/>
            <a:ext cx="827655" cy="827655"/>
          </a:xfrm>
          <a:custGeom>
            <a:avLst/>
            <a:gdLst/>
            <a:ahLst/>
            <a:cxnLst/>
            <a:rect l="l" t="t" r="r" b="b"/>
            <a:pathLst>
              <a:path w="827655" h="827655">
                <a:moveTo>
                  <a:pt x="0" y="0"/>
                </a:moveTo>
                <a:lnTo>
                  <a:pt x="827655" y="0"/>
                </a:lnTo>
                <a:lnTo>
                  <a:pt x="827655" y="827655"/>
                </a:lnTo>
                <a:lnTo>
                  <a:pt x="0" y="827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5495591" y="3784091"/>
            <a:ext cx="865136" cy="865136"/>
          </a:xfrm>
          <a:custGeom>
            <a:avLst/>
            <a:gdLst/>
            <a:ahLst/>
            <a:cxnLst/>
            <a:rect l="l" t="t" r="r" b="b"/>
            <a:pathLst>
              <a:path w="865136" h="865136">
                <a:moveTo>
                  <a:pt x="0" y="0"/>
                </a:moveTo>
                <a:lnTo>
                  <a:pt x="865136" y="0"/>
                </a:lnTo>
                <a:lnTo>
                  <a:pt x="865136" y="865136"/>
                </a:lnTo>
                <a:lnTo>
                  <a:pt x="0" y="865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9" name="TextBox 99"/>
          <p:cNvSpPr txBox="1"/>
          <p:nvPr/>
        </p:nvSpPr>
        <p:spPr>
          <a:xfrm>
            <a:off x="9787778" y="5156987"/>
            <a:ext cx="163772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Python &amp; Offline AI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272242" y="5186197"/>
            <a:ext cx="163772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OpenCV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384514" y="6129559"/>
            <a:ext cx="202022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Identify market needs and initial concepts for a new product.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4080995" y="6129559"/>
            <a:ext cx="202022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Develop the main design and features of the product before prototyping.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972809" y="5186197"/>
            <a:ext cx="163772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YOLO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6781562" y="6129559"/>
            <a:ext cx="202022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Analyze trends and customer needs to validate the product idea.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389969" y="5200583"/>
            <a:ext cx="2014767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DeepFace (Facenet)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482129" y="6129559"/>
            <a:ext cx="202022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Test the initial product to identify issues and improvements.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2182697" y="5186197"/>
            <a:ext cx="202022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Speech Recognition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2182697" y="6129559"/>
            <a:ext cx="202022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Iterate based on feedback from product testing results.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5074511" y="5186197"/>
            <a:ext cx="163772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Pandas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849946" y="6034309"/>
            <a:ext cx="2020223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The product is launched to the market with an integrated marketing strategy.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162" y="2458964"/>
            <a:ext cx="2033149" cy="1419507"/>
          </a:xfrm>
          <a:custGeom>
            <a:avLst/>
            <a:gdLst/>
            <a:ahLst/>
            <a:cxnLst/>
            <a:rect l="l" t="t" r="r" b="b"/>
            <a:pathLst>
              <a:path w="2033149" h="1419507">
                <a:moveTo>
                  <a:pt x="0" y="0"/>
                </a:moveTo>
                <a:lnTo>
                  <a:pt x="2033149" y="0"/>
                </a:lnTo>
                <a:lnTo>
                  <a:pt x="2033149" y="1419507"/>
                </a:lnTo>
                <a:lnTo>
                  <a:pt x="0" y="141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515" y="4631581"/>
            <a:ext cx="1756443" cy="1740475"/>
          </a:xfrm>
          <a:custGeom>
            <a:avLst/>
            <a:gdLst/>
            <a:ahLst/>
            <a:cxnLst/>
            <a:rect l="l" t="t" r="r" b="b"/>
            <a:pathLst>
              <a:path w="1756443" h="1740475">
                <a:moveTo>
                  <a:pt x="0" y="0"/>
                </a:moveTo>
                <a:lnTo>
                  <a:pt x="1756443" y="0"/>
                </a:lnTo>
                <a:lnTo>
                  <a:pt x="1756443" y="1740475"/>
                </a:lnTo>
                <a:lnTo>
                  <a:pt x="0" y="174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3765" y="7200468"/>
            <a:ext cx="1947944" cy="1947944"/>
          </a:xfrm>
          <a:custGeom>
            <a:avLst/>
            <a:gdLst/>
            <a:ahLst/>
            <a:cxnLst/>
            <a:rect l="l" t="t" r="r" b="b"/>
            <a:pathLst>
              <a:path w="1947944" h="1947944">
                <a:moveTo>
                  <a:pt x="0" y="0"/>
                </a:moveTo>
                <a:lnTo>
                  <a:pt x="1947944" y="0"/>
                </a:lnTo>
                <a:lnTo>
                  <a:pt x="1947944" y="1947944"/>
                </a:lnTo>
                <a:lnTo>
                  <a:pt x="0" y="194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7554" y="405230"/>
            <a:ext cx="15252892" cy="112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9"/>
              </a:lnSpc>
              <a:spcBef>
                <a:spcPct val="0"/>
              </a:spcBef>
            </a:pPr>
            <a:r>
              <a:rPr lang="en-US" sz="6871" b="1" u="none" strike="noStrik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Preparation &amp; Encoding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07804" y="2133209"/>
            <a:ext cx="5226248" cy="65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171717"/>
                </a:solidFill>
                <a:latin typeface="Poppins Bold"/>
                <a:ea typeface="Poppins Bold"/>
                <a:cs typeface="Poppins Bold"/>
                <a:sym typeface="Poppins Bold"/>
              </a:rPr>
              <a:t>Image Acquisition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9934" y="4526806"/>
            <a:ext cx="4481989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171717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Structured Storage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6246" y="7095693"/>
            <a:ext cx="5440680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171717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 Generation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4502" y="3049161"/>
            <a:ext cx="13826992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Each individual's profile involves capturing approximately 20 unique images using a dedicated collect_data.py script.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54502" y="5389362"/>
            <a:ext cx="13826992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Images are meticulously organised and stored within individual subdirectories, specifically dataset/&lt;name&gt;/, for streamlined management.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54502" y="7973334"/>
            <a:ext cx="13826992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Facial features from these images are then converted into numerical 'embeddings' via the face_encoder.py script, creating a unique digital signature for each person.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385767"/>
            <a:ext cx="18288000" cy="5974736"/>
            <a:chOff x="0" y="0"/>
            <a:chExt cx="4816593" cy="1573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73593"/>
            </a:xfrm>
            <a:custGeom>
              <a:avLst/>
              <a:gdLst/>
              <a:ahLst/>
              <a:cxnLst/>
              <a:rect l="l" t="t" r="r" b="b"/>
              <a:pathLst>
                <a:path w="4816592" h="1573593">
                  <a:moveTo>
                    <a:pt x="0" y="0"/>
                  </a:moveTo>
                  <a:lnTo>
                    <a:pt x="4816592" y="0"/>
                  </a:lnTo>
                  <a:lnTo>
                    <a:pt x="4816592" y="1573593"/>
                  </a:lnTo>
                  <a:lnTo>
                    <a:pt x="0" y="1573593"/>
                  </a:ln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602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4571639"/>
            <a:ext cx="18288000" cy="0"/>
          </a:xfrm>
          <a:prstGeom prst="line">
            <a:avLst/>
          </a:prstGeom>
          <a:ln w="38100" cap="flat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61311" y="4409714"/>
            <a:ext cx="323850" cy="3238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0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70860" y="4409714"/>
            <a:ext cx="323850" cy="3238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0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76410" y="4409714"/>
            <a:ext cx="323850" cy="3238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0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8348" y="4962837"/>
            <a:ext cx="1345319" cy="1220571"/>
          </a:xfrm>
          <a:custGeom>
            <a:avLst/>
            <a:gdLst/>
            <a:ahLst/>
            <a:cxnLst/>
            <a:rect l="l" t="t" r="r" b="b"/>
            <a:pathLst>
              <a:path w="1345319" h="1220571">
                <a:moveTo>
                  <a:pt x="0" y="0"/>
                </a:moveTo>
                <a:lnTo>
                  <a:pt x="1345319" y="0"/>
                </a:lnTo>
                <a:lnTo>
                  <a:pt x="1345319" y="1220572"/>
                </a:lnTo>
                <a:lnTo>
                  <a:pt x="0" y="122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85848" y="5053169"/>
            <a:ext cx="1893873" cy="1039909"/>
          </a:xfrm>
          <a:custGeom>
            <a:avLst/>
            <a:gdLst/>
            <a:ahLst/>
            <a:cxnLst/>
            <a:rect l="l" t="t" r="r" b="b"/>
            <a:pathLst>
              <a:path w="1893873" h="1039909">
                <a:moveTo>
                  <a:pt x="0" y="0"/>
                </a:moveTo>
                <a:lnTo>
                  <a:pt x="1893873" y="0"/>
                </a:lnTo>
                <a:lnTo>
                  <a:pt x="1893873" y="1039908"/>
                </a:lnTo>
                <a:lnTo>
                  <a:pt x="0" y="10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107260" y="4962837"/>
            <a:ext cx="1352481" cy="1352481"/>
          </a:xfrm>
          <a:custGeom>
            <a:avLst/>
            <a:gdLst/>
            <a:ahLst/>
            <a:cxnLst/>
            <a:rect l="l" t="t" r="r" b="b"/>
            <a:pathLst>
              <a:path w="1352481" h="1352481">
                <a:moveTo>
                  <a:pt x="0" y="0"/>
                </a:moveTo>
                <a:lnTo>
                  <a:pt x="1352481" y="0"/>
                </a:lnTo>
                <a:lnTo>
                  <a:pt x="1352481" y="1352481"/>
                </a:lnTo>
                <a:lnTo>
                  <a:pt x="0" y="1352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20522" y="1504950"/>
            <a:ext cx="15046956" cy="115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4"/>
              </a:lnSpc>
              <a:spcBef>
                <a:spcPct val="0"/>
              </a:spcBef>
            </a:pPr>
            <a:r>
              <a:rPr lang="en-US" sz="6971" b="1" u="none" strike="noStrik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Precise Face Recognition Logic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1812" y="6524868"/>
            <a:ext cx="410371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EMBEDDING COMPARISON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97092" y="6524868"/>
            <a:ext cx="410371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SCORING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62372" y="6524868"/>
            <a:ext cx="515192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PERSISTENT RE-IDENTIFICATION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1812" y="7486893"/>
            <a:ext cx="3681827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Live facial embeddings captured from the webcam feed are continuously compared against the pre-stored database of known embeddings.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06552" y="7486893"/>
            <a:ext cx="3852466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sophisticated distance-to-confidence formula is applied to quantify the certainty of an identity match, ensuring high accuracy.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62372" y="7486893"/>
            <a:ext cx="5151925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is designed to seamlessly re-identify individuals upon their return, maintaining consistent tracking throughout the session.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8523" y="363853"/>
            <a:ext cx="6642575" cy="9036031"/>
            <a:chOff x="0" y="0"/>
            <a:chExt cx="8856767" cy="120480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92" r="4692"/>
            <a:stretch>
              <a:fillRect/>
            </a:stretch>
          </p:blipFill>
          <p:spPr>
            <a:xfrm>
              <a:off x="0" y="0"/>
              <a:ext cx="8856767" cy="1204804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9563100"/>
            <a:ext cx="18288000" cy="723900"/>
            <a:chOff x="0" y="0"/>
            <a:chExt cx="4899971" cy="346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99971" cy="346694"/>
            </a:xfrm>
            <a:custGeom>
              <a:avLst/>
              <a:gdLst/>
              <a:ahLst/>
              <a:cxnLst/>
              <a:rect l="l" t="t" r="r" b="b"/>
              <a:pathLst>
                <a:path w="4899971" h="346694">
                  <a:moveTo>
                    <a:pt x="0" y="0"/>
                  </a:moveTo>
                  <a:lnTo>
                    <a:pt x="4899971" y="0"/>
                  </a:lnTo>
                  <a:lnTo>
                    <a:pt x="4899971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99971" cy="3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8125" y="278128"/>
            <a:ext cx="10665963" cy="22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9"/>
              </a:lnSpc>
            </a:pPr>
            <a:r>
              <a:rPr lang="en-US" sz="687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Multi-Person Detection with YOLO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8125" y="2823858"/>
            <a:ext cx="9651176" cy="657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28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The You Only Look Once (YOLO) model is integral to our system, providing efficient and accurate detection of multiple individuals.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Human Detection:</a:t>
            </a:r>
            <a:r>
              <a:rPr lang="en-US" sz="28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YOLO processes the webcam feed to identify all human subjects present within the frame.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Bounding Boxes</a:t>
            </a:r>
            <a:r>
              <a:rPr lang="en-US" sz="28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: For each detected person, a precise bounding box is drawn, delineating their presence and position in real-time.</a:t>
            </a:r>
          </a:p>
          <a:p>
            <a:pPr marL="615603" lvl="1" indent="-307802" algn="just">
              <a:lnSpc>
                <a:spcPts val="3991"/>
              </a:lnSpc>
              <a:buFont typeface="Arial"/>
              <a:buChar char="•"/>
            </a:pPr>
            <a:r>
              <a:rPr lang="en-US" sz="285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 for Tracking: </a:t>
            </a:r>
            <a:r>
              <a:rPr lang="en-US" sz="28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This visual identification serves as the critical first step for subsequent identity recognition and movement tracking.</a:t>
            </a:r>
          </a:p>
          <a:p>
            <a:pPr algn="just">
              <a:lnSpc>
                <a:spcPts val="3991"/>
              </a:lnSpc>
            </a:pPr>
            <a:endParaRPr lang="en-US" sz="2851">
              <a:solidFill>
                <a:srgbClr val="0B4B4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6444" y="933450"/>
            <a:ext cx="17452955" cy="1064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Multi-Person Detection with YOLO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83729" y="2247900"/>
            <a:ext cx="9806524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The You Only Look Once (YOLO) model is integral to our system, providing efficient and accurate detection of multiple individuals.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09629" y="4005343"/>
            <a:ext cx="3517096" cy="4536372"/>
            <a:chOff x="0" y="0"/>
            <a:chExt cx="812800" cy="1048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048354"/>
            </a:xfrm>
            <a:custGeom>
              <a:avLst/>
              <a:gdLst/>
              <a:ahLst/>
              <a:cxnLst/>
              <a:rect l="l" t="t" r="r" b="b"/>
              <a:pathLst>
                <a:path w="812800" h="1048354">
                  <a:moveTo>
                    <a:pt x="30817" y="0"/>
                  </a:moveTo>
                  <a:lnTo>
                    <a:pt x="781983" y="0"/>
                  </a:lnTo>
                  <a:cubicBezTo>
                    <a:pt x="790156" y="0"/>
                    <a:pt x="797995" y="3247"/>
                    <a:pt x="803774" y="9026"/>
                  </a:cubicBezTo>
                  <a:cubicBezTo>
                    <a:pt x="809553" y="14805"/>
                    <a:pt x="812800" y="22644"/>
                    <a:pt x="812800" y="30817"/>
                  </a:cubicBezTo>
                  <a:lnTo>
                    <a:pt x="812800" y="1017537"/>
                  </a:lnTo>
                  <a:cubicBezTo>
                    <a:pt x="812800" y="1034557"/>
                    <a:pt x="799003" y="1048354"/>
                    <a:pt x="781983" y="1048354"/>
                  </a:cubicBezTo>
                  <a:lnTo>
                    <a:pt x="30817" y="1048354"/>
                  </a:lnTo>
                  <a:cubicBezTo>
                    <a:pt x="22644" y="1048354"/>
                    <a:pt x="14805" y="1045108"/>
                    <a:pt x="9026" y="1039328"/>
                  </a:cubicBezTo>
                  <a:cubicBezTo>
                    <a:pt x="3247" y="1033549"/>
                    <a:pt x="0" y="1025710"/>
                    <a:pt x="0" y="1017537"/>
                  </a:cubicBezTo>
                  <a:lnTo>
                    <a:pt x="0" y="30817"/>
                  </a:lnTo>
                  <a:cubicBezTo>
                    <a:pt x="0" y="22644"/>
                    <a:pt x="3247" y="14805"/>
                    <a:pt x="9026" y="9026"/>
                  </a:cubicBezTo>
                  <a:cubicBezTo>
                    <a:pt x="14805" y="3247"/>
                    <a:pt x="22644" y="0"/>
                    <a:pt x="308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1105504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48983" y="4005343"/>
            <a:ext cx="3517096" cy="4536372"/>
            <a:chOff x="0" y="0"/>
            <a:chExt cx="812800" cy="1048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48354"/>
            </a:xfrm>
            <a:custGeom>
              <a:avLst/>
              <a:gdLst/>
              <a:ahLst/>
              <a:cxnLst/>
              <a:rect l="l" t="t" r="r" b="b"/>
              <a:pathLst>
                <a:path w="812800" h="1048354">
                  <a:moveTo>
                    <a:pt x="30817" y="0"/>
                  </a:moveTo>
                  <a:lnTo>
                    <a:pt x="781983" y="0"/>
                  </a:lnTo>
                  <a:cubicBezTo>
                    <a:pt x="790156" y="0"/>
                    <a:pt x="797995" y="3247"/>
                    <a:pt x="803774" y="9026"/>
                  </a:cubicBezTo>
                  <a:cubicBezTo>
                    <a:pt x="809553" y="14805"/>
                    <a:pt x="812800" y="22644"/>
                    <a:pt x="812800" y="30817"/>
                  </a:cubicBezTo>
                  <a:lnTo>
                    <a:pt x="812800" y="1017537"/>
                  </a:lnTo>
                  <a:cubicBezTo>
                    <a:pt x="812800" y="1034557"/>
                    <a:pt x="799003" y="1048354"/>
                    <a:pt x="781983" y="1048354"/>
                  </a:cubicBezTo>
                  <a:lnTo>
                    <a:pt x="30817" y="1048354"/>
                  </a:lnTo>
                  <a:cubicBezTo>
                    <a:pt x="22644" y="1048354"/>
                    <a:pt x="14805" y="1045108"/>
                    <a:pt x="9026" y="1039328"/>
                  </a:cubicBezTo>
                  <a:cubicBezTo>
                    <a:pt x="3247" y="1033549"/>
                    <a:pt x="0" y="1025710"/>
                    <a:pt x="0" y="1017537"/>
                  </a:cubicBezTo>
                  <a:lnTo>
                    <a:pt x="0" y="30817"/>
                  </a:lnTo>
                  <a:cubicBezTo>
                    <a:pt x="0" y="22644"/>
                    <a:pt x="3247" y="14805"/>
                    <a:pt x="9026" y="9026"/>
                  </a:cubicBezTo>
                  <a:cubicBezTo>
                    <a:pt x="14805" y="3247"/>
                    <a:pt x="22644" y="0"/>
                    <a:pt x="308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1105504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94750" y="3412296"/>
            <a:ext cx="1946854" cy="1937982"/>
            <a:chOff x="0" y="0"/>
            <a:chExt cx="660400" cy="6573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657390"/>
            </a:xfrm>
            <a:custGeom>
              <a:avLst/>
              <a:gdLst/>
              <a:ahLst/>
              <a:cxnLst/>
              <a:rect l="l" t="t" r="r" b="b"/>
              <a:pathLst>
                <a:path w="660400" h="657390">
                  <a:moveTo>
                    <a:pt x="220252" y="638321"/>
                  </a:moveTo>
                  <a:cubicBezTo>
                    <a:pt x="254109" y="649835"/>
                    <a:pt x="292600" y="657390"/>
                    <a:pt x="330378" y="657390"/>
                  </a:cubicBezTo>
                  <a:cubicBezTo>
                    <a:pt x="368157" y="657390"/>
                    <a:pt x="404509" y="650913"/>
                    <a:pt x="438009" y="639399"/>
                  </a:cubicBezTo>
                  <a:cubicBezTo>
                    <a:pt x="438723" y="639040"/>
                    <a:pt x="439435" y="639040"/>
                    <a:pt x="440148" y="638681"/>
                  </a:cubicBezTo>
                  <a:cubicBezTo>
                    <a:pt x="565955" y="592625"/>
                    <a:pt x="658618" y="471011"/>
                    <a:pt x="660400" y="3323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32094"/>
                  </a:lnTo>
                  <a:cubicBezTo>
                    <a:pt x="1782" y="471730"/>
                    <a:pt x="93019" y="593345"/>
                    <a:pt x="220252" y="638321"/>
                  </a:cubicBez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60400" cy="58754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34104" y="3412296"/>
            <a:ext cx="1946854" cy="1937982"/>
            <a:chOff x="0" y="0"/>
            <a:chExt cx="660400" cy="6573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57390"/>
            </a:xfrm>
            <a:custGeom>
              <a:avLst/>
              <a:gdLst/>
              <a:ahLst/>
              <a:cxnLst/>
              <a:rect l="l" t="t" r="r" b="b"/>
              <a:pathLst>
                <a:path w="660400" h="657390">
                  <a:moveTo>
                    <a:pt x="220252" y="638321"/>
                  </a:moveTo>
                  <a:cubicBezTo>
                    <a:pt x="254109" y="649835"/>
                    <a:pt x="292600" y="657390"/>
                    <a:pt x="330378" y="657390"/>
                  </a:cubicBezTo>
                  <a:cubicBezTo>
                    <a:pt x="368157" y="657390"/>
                    <a:pt x="404509" y="650913"/>
                    <a:pt x="438009" y="639399"/>
                  </a:cubicBezTo>
                  <a:cubicBezTo>
                    <a:pt x="438723" y="639040"/>
                    <a:pt x="439435" y="639040"/>
                    <a:pt x="440148" y="638681"/>
                  </a:cubicBezTo>
                  <a:cubicBezTo>
                    <a:pt x="565955" y="592625"/>
                    <a:pt x="658618" y="471011"/>
                    <a:pt x="660400" y="3323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32094"/>
                  </a:lnTo>
                  <a:cubicBezTo>
                    <a:pt x="1782" y="471730"/>
                    <a:pt x="93019" y="593345"/>
                    <a:pt x="220252" y="638321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60400" cy="58754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88337" y="4005343"/>
            <a:ext cx="3517096" cy="4536372"/>
            <a:chOff x="0" y="0"/>
            <a:chExt cx="812800" cy="10483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048354"/>
            </a:xfrm>
            <a:custGeom>
              <a:avLst/>
              <a:gdLst/>
              <a:ahLst/>
              <a:cxnLst/>
              <a:rect l="l" t="t" r="r" b="b"/>
              <a:pathLst>
                <a:path w="812800" h="1048354">
                  <a:moveTo>
                    <a:pt x="30817" y="0"/>
                  </a:moveTo>
                  <a:lnTo>
                    <a:pt x="781983" y="0"/>
                  </a:lnTo>
                  <a:cubicBezTo>
                    <a:pt x="790156" y="0"/>
                    <a:pt x="797995" y="3247"/>
                    <a:pt x="803774" y="9026"/>
                  </a:cubicBezTo>
                  <a:cubicBezTo>
                    <a:pt x="809553" y="14805"/>
                    <a:pt x="812800" y="22644"/>
                    <a:pt x="812800" y="30817"/>
                  </a:cubicBezTo>
                  <a:lnTo>
                    <a:pt x="812800" y="1017537"/>
                  </a:lnTo>
                  <a:cubicBezTo>
                    <a:pt x="812800" y="1034557"/>
                    <a:pt x="799003" y="1048354"/>
                    <a:pt x="781983" y="1048354"/>
                  </a:cubicBezTo>
                  <a:lnTo>
                    <a:pt x="30817" y="1048354"/>
                  </a:lnTo>
                  <a:cubicBezTo>
                    <a:pt x="22644" y="1048354"/>
                    <a:pt x="14805" y="1045108"/>
                    <a:pt x="9026" y="1039328"/>
                  </a:cubicBezTo>
                  <a:cubicBezTo>
                    <a:pt x="3247" y="1033549"/>
                    <a:pt x="0" y="1025710"/>
                    <a:pt x="0" y="1017537"/>
                  </a:cubicBezTo>
                  <a:lnTo>
                    <a:pt x="0" y="30817"/>
                  </a:lnTo>
                  <a:cubicBezTo>
                    <a:pt x="0" y="22644"/>
                    <a:pt x="3247" y="14805"/>
                    <a:pt x="9026" y="9026"/>
                  </a:cubicBezTo>
                  <a:cubicBezTo>
                    <a:pt x="14805" y="3247"/>
                    <a:pt x="22644" y="0"/>
                    <a:pt x="308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1105504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3458" y="3412296"/>
            <a:ext cx="1946854" cy="1937982"/>
            <a:chOff x="0" y="0"/>
            <a:chExt cx="660400" cy="6573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657390"/>
            </a:xfrm>
            <a:custGeom>
              <a:avLst/>
              <a:gdLst/>
              <a:ahLst/>
              <a:cxnLst/>
              <a:rect l="l" t="t" r="r" b="b"/>
              <a:pathLst>
                <a:path w="660400" h="657390">
                  <a:moveTo>
                    <a:pt x="220252" y="638321"/>
                  </a:moveTo>
                  <a:cubicBezTo>
                    <a:pt x="254109" y="649835"/>
                    <a:pt x="292600" y="657390"/>
                    <a:pt x="330378" y="657390"/>
                  </a:cubicBezTo>
                  <a:cubicBezTo>
                    <a:pt x="368157" y="657390"/>
                    <a:pt x="404509" y="650913"/>
                    <a:pt x="438009" y="639399"/>
                  </a:cubicBezTo>
                  <a:cubicBezTo>
                    <a:pt x="438723" y="639040"/>
                    <a:pt x="439435" y="639040"/>
                    <a:pt x="440148" y="638681"/>
                  </a:cubicBezTo>
                  <a:cubicBezTo>
                    <a:pt x="565955" y="592625"/>
                    <a:pt x="658618" y="471011"/>
                    <a:pt x="660400" y="3323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32094"/>
                  </a:lnTo>
                  <a:cubicBezTo>
                    <a:pt x="1782" y="471730"/>
                    <a:pt x="93019" y="593345"/>
                    <a:pt x="220252" y="638321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60400" cy="58754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98225" y="9054386"/>
            <a:ext cx="3697183" cy="266185"/>
            <a:chOff x="0" y="0"/>
            <a:chExt cx="854418" cy="615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4418" cy="61515"/>
            </a:xfrm>
            <a:custGeom>
              <a:avLst/>
              <a:gdLst/>
              <a:ahLst/>
              <a:cxnLst/>
              <a:rect l="l" t="t" r="r" b="b"/>
              <a:pathLst>
                <a:path w="854418" h="61515">
                  <a:moveTo>
                    <a:pt x="0" y="0"/>
                  </a:moveTo>
                  <a:lnTo>
                    <a:pt x="854418" y="0"/>
                  </a:lnTo>
                  <a:lnTo>
                    <a:pt x="854418" y="61515"/>
                  </a:lnTo>
                  <a:lnTo>
                    <a:pt x="0" y="61515"/>
                  </a:ln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54418" cy="118665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92592" y="9054386"/>
            <a:ext cx="3697183" cy="266185"/>
            <a:chOff x="0" y="0"/>
            <a:chExt cx="854418" cy="615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4418" cy="61515"/>
            </a:xfrm>
            <a:custGeom>
              <a:avLst/>
              <a:gdLst/>
              <a:ahLst/>
              <a:cxnLst/>
              <a:rect l="l" t="t" r="r" b="b"/>
              <a:pathLst>
                <a:path w="854418" h="61515">
                  <a:moveTo>
                    <a:pt x="0" y="0"/>
                  </a:moveTo>
                  <a:lnTo>
                    <a:pt x="854418" y="0"/>
                  </a:lnTo>
                  <a:lnTo>
                    <a:pt x="854418" y="61515"/>
                  </a:lnTo>
                  <a:lnTo>
                    <a:pt x="0" y="61515"/>
                  </a:ln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54418" cy="118665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95408" y="9054386"/>
            <a:ext cx="3697183" cy="266185"/>
            <a:chOff x="0" y="0"/>
            <a:chExt cx="854418" cy="615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4418" cy="61515"/>
            </a:xfrm>
            <a:custGeom>
              <a:avLst/>
              <a:gdLst/>
              <a:ahLst/>
              <a:cxnLst/>
              <a:rect l="l" t="t" r="r" b="b"/>
              <a:pathLst>
                <a:path w="854418" h="61515">
                  <a:moveTo>
                    <a:pt x="0" y="0"/>
                  </a:moveTo>
                  <a:lnTo>
                    <a:pt x="854418" y="0"/>
                  </a:lnTo>
                  <a:lnTo>
                    <a:pt x="854418" y="61515"/>
                  </a:lnTo>
                  <a:lnTo>
                    <a:pt x="0" y="61515"/>
                  </a:ln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54418" cy="118665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108243" y="8927544"/>
            <a:ext cx="519869" cy="51986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4B49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884065" y="8927544"/>
            <a:ext cx="519869" cy="51986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659888" y="8927544"/>
            <a:ext cx="519869" cy="51986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468" tIns="55468" rIns="55468" bIns="554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4848989" y="3862099"/>
            <a:ext cx="1038377" cy="1038377"/>
          </a:xfrm>
          <a:custGeom>
            <a:avLst/>
            <a:gdLst/>
            <a:ahLst/>
            <a:cxnLst/>
            <a:rect l="l" t="t" r="r" b="b"/>
            <a:pathLst>
              <a:path w="1038377" h="1038377">
                <a:moveTo>
                  <a:pt x="0" y="0"/>
                </a:moveTo>
                <a:lnTo>
                  <a:pt x="1038377" y="0"/>
                </a:lnTo>
                <a:lnTo>
                  <a:pt x="1038377" y="1038376"/>
                </a:lnTo>
                <a:lnTo>
                  <a:pt x="0" y="103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639052" y="3862099"/>
            <a:ext cx="1009896" cy="1009896"/>
          </a:xfrm>
          <a:custGeom>
            <a:avLst/>
            <a:gdLst/>
            <a:ahLst/>
            <a:cxnLst/>
            <a:rect l="l" t="t" r="r" b="b"/>
            <a:pathLst>
              <a:path w="1009896" h="1009896">
                <a:moveTo>
                  <a:pt x="0" y="0"/>
                </a:moveTo>
                <a:lnTo>
                  <a:pt x="1009896" y="0"/>
                </a:lnTo>
                <a:lnTo>
                  <a:pt x="1009896" y="1009895"/>
                </a:lnTo>
                <a:lnTo>
                  <a:pt x="0" y="100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253511" y="3696650"/>
            <a:ext cx="1175345" cy="1175345"/>
          </a:xfrm>
          <a:custGeom>
            <a:avLst/>
            <a:gdLst/>
            <a:ahLst/>
            <a:cxnLst/>
            <a:rect l="l" t="t" r="r" b="b"/>
            <a:pathLst>
              <a:path w="1175345" h="1175345">
                <a:moveTo>
                  <a:pt x="0" y="0"/>
                </a:moveTo>
                <a:lnTo>
                  <a:pt x="1175345" y="0"/>
                </a:lnTo>
                <a:lnTo>
                  <a:pt x="1175345" y="1175344"/>
                </a:lnTo>
                <a:lnTo>
                  <a:pt x="0" y="117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4255577" y="5587549"/>
            <a:ext cx="2225199" cy="91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Human Detection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94932" y="5587549"/>
            <a:ext cx="2225199" cy="91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Bounding Boxes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95728" y="6664132"/>
            <a:ext cx="2744898" cy="1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1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YOLO processes the webcam feed to identify all human subjects present within the frame.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735082" y="6661543"/>
            <a:ext cx="2744898" cy="218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1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For each detected person, a precise bounding box is drawn, delineating their presence and position in real-time.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734286" y="5587549"/>
            <a:ext cx="2225199" cy="91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 b="1">
                <a:solidFill>
                  <a:srgbClr val="3C3C50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 for Tracking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474436" y="6661543"/>
            <a:ext cx="3130997" cy="218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1">
                <a:solidFill>
                  <a:srgbClr val="5F6075"/>
                </a:solidFill>
                <a:latin typeface="Poppins"/>
                <a:ea typeface="Poppins"/>
                <a:cs typeface="Poppins"/>
                <a:sym typeface="Poppins"/>
              </a:rPr>
              <a:t>This visual identification serves as the critical first step for subsequent identity recognition and movement tracking.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8881" y="181927"/>
            <a:ext cx="6770971" cy="9923147"/>
            <a:chOff x="0" y="0"/>
            <a:chExt cx="9027961" cy="132308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945" r="7945"/>
            <a:stretch>
              <a:fillRect/>
            </a:stretch>
          </p:blipFill>
          <p:spPr>
            <a:xfrm>
              <a:off x="0" y="0"/>
              <a:ext cx="9027961" cy="1323086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18125" y="278128"/>
            <a:ext cx="10665963" cy="22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9"/>
              </a:lnSpc>
            </a:pPr>
            <a:r>
              <a:rPr lang="en-US" sz="6871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Multi-Person Detection with YOLO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8125" y="3018875"/>
            <a:ext cx="9577043" cy="745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5"/>
              </a:lnSpc>
            </a:pPr>
            <a:r>
              <a:rPr lang="en-US" sz="3003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The You Only Look Once (YOLO) model is integral to our system, providing efficient and accurate detection of multiple individuals.</a:t>
            </a:r>
          </a:p>
          <a:p>
            <a:pPr marL="648551" lvl="1" indent="-324276" algn="just">
              <a:lnSpc>
                <a:spcPts val="4205"/>
              </a:lnSpc>
              <a:buFont typeface="Arial"/>
              <a:buChar char="•"/>
            </a:pPr>
            <a:r>
              <a:rPr lang="en-US" sz="3003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Human Detection:</a:t>
            </a:r>
            <a:r>
              <a:rPr lang="en-US" sz="3003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YOLO processes the webcam feed to identify all human subjects present within the frame.</a:t>
            </a:r>
          </a:p>
          <a:p>
            <a:pPr marL="648551" lvl="1" indent="-324276" algn="just">
              <a:lnSpc>
                <a:spcPts val="4205"/>
              </a:lnSpc>
              <a:buFont typeface="Arial"/>
              <a:buChar char="•"/>
            </a:pPr>
            <a:r>
              <a:rPr lang="en-US" sz="3003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Bounding Boxes</a:t>
            </a:r>
            <a:r>
              <a:rPr lang="en-US" sz="3003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: For each detected person, a precise bounding box is drawn, delineating their presence and position in real-time.</a:t>
            </a:r>
          </a:p>
          <a:p>
            <a:pPr marL="648551" lvl="1" indent="-324276" algn="just">
              <a:lnSpc>
                <a:spcPts val="4205"/>
              </a:lnSpc>
              <a:buFont typeface="Arial"/>
              <a:buChar char="•"/>
            </a:pPr>
            <a:r>
              <a:rPr lang="en-US" sz="3003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 for Tracking: </a:t>
            </a:r>
            <a:r>
              <a:rPr lang="en-US" sz="3003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This visual identification serves as the critical first step for subsequent identity recognition and movement tracking.</a:t>
            </a:r>
          </a:p>
          <a:p>
            <a:pPr algn="just">
              <a:lnSpc>
                <a:spcPts val="4205"/>
              </a:lnSpc>
            </a:pPr>
            <a:endParaRPr lang="en-US" sz="3003">
              <a:solidFill>
                <a:srgbClr val="0B4B4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 rot="5400000">
            <a:off x="5681325" y="4950913"/>
            <a:ext cx="10286998" cy="385177"/>
            <a:chOff x="0" y="0"/>
            <a:chExt cx="4829347" cy="101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29347" cy="101446"/>
            </a:xfrm>
            <a:custGeom>
              <a:avLst/>
              <a:gdLst/>
              <a:ahLst/>
              <a:cxnLst/>
              <a:rect l="l" t="t" r="r" b="b"/>
              <a:pathLst>
                <a:path w="4829347" h="101446">
                  <a:moveTo>
                    <a:pt x="0" y="0"/>
                  </a:moveTo>
                  <a:lnTo>
                    <a:pt x="4829347" y="0"/>
                  </a:lnTo>
                  <a:lnTo>
                    <a:pt x="4829347" y="101446"/>
                  </a:lnTo>
                  <a:lnTo>
                    <a:pt x="0" y="101446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29347" cy="101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1184</Words>
  <Application>Microsoft Office PowerPoint</Application>
  <PresentationFormat>Custom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Lato</vt:lpstr>
      <vt:lpstr>Poppins Bold</vt:lpstr>
      <vt:lpstr>Wingdings</vt:lpstr>
      <vt:lpstr>Poppins</vt:lpstr>
      <vt:lpstr>Lexend Deca</vt:lpstr>
      <vt:lpstr>Calibri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Deep Learning for Speech Emotion Recognition: Analyzing Vocal Expressions with Audio Signal Processing</dc:title>
  <cp:lastModifiedBy>asus</cp:lastModifiedBy>
  <cp:revision>4</cp:revision>
  <dcterms:created xsi:type="dcterms:W3CDTF">2006-08-16T00:00:00Z</dcterms:created>
  <dcterms:modified xsi:type="dcterms:W3CDTF">2026-01-07T20:52:59Z</dcterms:modified>
  <dc:identifier>DAG9rXL-_pU</dc:identifier>
</cp:coreProperties>
</file>